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4" r:id="rId1"/>
  </p:sldMasterIdLst>
  <p:sldIdLst>
    <p:sldId id="256" r:id="rId2"/>
    <p:sldId id="257" r:id="rId3"/>
  </p:sldIdLst>
  <p:sldSz cx="32918400" cy="2194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E7EA"/>
    <a:srgbClr val="BFDABF"/>
    <a:srgbClr val="84BFC6"/>
    <a:srgbClr val="E46549"/>
    <a:srgbClr val="276978"/>
    <a:srgbClr val="EDA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72"/>
    <p:restoredTop sz="94719"/>
  </p:normalViewPr>
  <p:slideViewPr>
    <p:cSldViewPr snapToGrid="0">
      <p:cViewPr>
        <p:scale>
          <a:sx n="40" d="100"/>
          <a:sy n="40" d="100"/>
        </p:scale>
        <p:origin x="148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AB91-CA0D-49BA-6922-C8EC459D8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B39783-E090-5466-CA77-3B73AB412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D69FB-23A6-430E-38D6-0E250605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4AD99-3963-17A1-CB20-6B4F893D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360B5-32A0-E466-6D5C-B41954C8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8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C0C87-D7FF-A778-0472-C2348A21A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2F311-0BBD-7EA6-7094-0D21F4736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E1127-065D-EA12-6278-230008728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73E2C-5722-8808-AD84-40B74E70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A4A6C-5C33-812D-03FD-6EC1AD40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4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AC3B51-162F-4DF9-DB23-E2C8B78A9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163E14-98C5-60D4-2BB2-2057BA0CB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76BEB-1374-0E25-503B-67A13F70C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EDDD9-AEA1-0B11-BC6E-5711AAE3A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A377C-7483-F454-8AFC-40602BB8D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5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552A-DF92-5218-B61A-B30DB695C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750B0-E021-DECD-AAA0-CD430C1B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3C103-D4BE-8D2D-F6F3-CE7514D9F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5AF1-4CF3-D2CE-A450-2006791B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BFF94-527F-D3CD-C439-F7DC6648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2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3B3F-DDAF-23B4-25BB-9CBB2946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8"/>
          </a:xfr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81495-942C-B6D6-3921-C4626E224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8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82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82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752D6-0789-3CC2-0AFD-7892C273B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14F76-D164-02C6-26EB-BEA46D7A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ACD71-FFF7-00CF-E661-EF36D95D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6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682D4-1D29-B57A-5944-14D68BD5B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C0EDF-5974-48C1-5BFE-1C20B5E2B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D4938-EE1B-DA9B-39F7-52788F43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1B45F-965A-17A7-F00E-0C6D2DF6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7D1B-6522-1904-5C29-4FC9DE5D2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09645-1BD9-EB35-5578-BFD4B57E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F87CD-F774-1A6F-7D46-4B4AA5C4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8" y="1168401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B3B6B-C725-2857-4C3A-063F10A6F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7429" y="5379722"/>
            <a:ext cx="13926025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99456-D647-A76C-3B81-479437EBC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7429" y="8016240"/>
            <a:ext cx="1392602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030C3-9B32-48B4-E5C2-245110E8F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4940" y="5379722"/>
            <a:ext cx="13994608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16F8E-0176-88A1-91BE-0D667A913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A5CA8-D5DB-08F5-C231-25ECDF56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4A67B8-4031-6B0F-9291-AB4D1497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01C2D7-F85E-BCFE-C23F-DE1182E61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1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B4852-72DE-C2AE-BB2C-0FB72C5EB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8C2298-D027-561E-B69D-F1F74929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A9F6B-51D2-A136-07D8-8F3D0AAA8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E85FBD-8988-A9E5-6264-E62EC5DB1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157083-BEC0-61A4-45B6-BFA38236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DFE9D-7B2C-6A8A-AEC7-C7DCBF1F3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108DE-CA9F-79F0-0E88-EC43FA7B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9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ED70-168E-22E9-5050-DA70C30F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BF501-3648-E507-C3CC-644EF2298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5081B-298F-7E8E-C47C-931703F65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2F81D-CDDC-F912-5BCB-CD63BAB58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8BF2BC-B486-3482-0BE6-18B9C526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4F8D3-5A30-ED99-B0E9-301F840A2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3DD8-C859-3DE9-3BF7-17CA75C54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EBBF9B-C964-3DFF-5B20-8D7FE68175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94E6E-4676-D7A4-29B0-D1155EB55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7F89F-1671-853C-9C23-B0EC67300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18285-2F37-A530-D03D-4AD02EF0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37665-6792-F4C4-7DBB-B81B8605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98FD92-DC9C-4676-759C-85DF4CD7C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168401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07A9F-B7A0-8568-3365-908992432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4BD8B-4499-6FAF-9FEF-137F25D0B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332B4-15F5-674F-93C2-28530FB91C8C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3CB66-4710-1E5A-9020-A80A502D3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C5BA7-B7C7-A114-BD85-E3263F1E8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B14D56-A071-8047-95EE-11DE7B39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8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cnnursing.org/Portals/42/Publications/Annual-Reports/2022-AACN-Annual-Report.pd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16/j.outlook.2020.06.008" TargetMode="External"/><Relationship Id="rId4" Type="http://schemas.openxmlformats.org/officeDocument/2006/relationships/hyperlink" Target="https://www.icn.ch/sites/default/files/2023-07/ICN_Recover-to-Rebuild_report_EN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E2426-CBDD-21B4-1A12-2ED786420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746762"/>
            <a:ext cx="31496000" cy="3469638"/>
          </a:xfrm>
          <a:solidFill>
            <a:srgbClr val="E46549"/>
          </a:solidFill>
          <a:ln>
            <a:solidFill>
              <a:schemeClr val="tx2">
                <a:lumMod val="25000"/>
                <a:lumOff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relaxedInset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The Nursing Shortage Crisis</a:t>
            </a:r>
            <a:br>
              <a:rPr lang="en-US" dirty="0"/>
            </a:br>
            <a:r>
              <a:rPr lang="en-US" sz="6700" dirty="0"/>
              <a:t>by Kristen Gordon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5E3809-687A-5639-A603-3B8D2630C67D}"/>
              </a:ext>
            </a:extLst>
          </p:cNvPr>
          <p:cNvSpPr txBox="1"/>
          <p:nvPr/>
        </p:nvSpPr>
        <p:spPr>
          <a:xfrm>
            <a:off x="326572" y="15738662"/>
            <a:ext cx="11756570" cy="6001643"/>
          </a:xfrm>
          <a:prstGeom prst="rect">
            <a:avLst/>
          </a:prstGeom>
          <a:solidFill>
            <a:srgbClr val="276978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Global Overview </a:t>
            </a:r>
            <a:r>
              <a:rPr lang="en-US" sz="3200" dirty="0"/>
              <a:t>(ICN, 2023)</a:t>
            </a:r>
            <a:endParaRPr lang="en-US" sz="3200" b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13 million nurses will need replacement in the next few years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30.6 million global shortage </a:t>
            </a:r>
            <a:r>
              <a:rPr lang="en-US" sz="3200" i="1" dirty="0">
                <a:solidFill>
                  <a:schemeClr val="bg1"/>
                </a:solidFill>
              </a:rPr>
              <a:t>before</a:t>
            </a:r>
            <a:r>
              <a:rPr lang="en-US" sz="3200" dirty="0">
                <a:solidFill>
                  <a:schemeClr val="bg1"/>
                </a:solidFill>
              </a:rPr>
              <a:t> COVID-19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Pandemic worsened burnout, turnover, and retirement rates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Nursing schools cannot meet demand long term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TN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chemeClr val="bg1"/>
                </a:solidFill>
              </a:rPr>
              <a:t>Statistics</a:t>
            </a:r>
            <a:r>
              <a:rPr lang="en-US" sz="3200" b="1" dirty="0"/>
              <a:t> </a:t>
            </a:r>
            <a:r>
              <a:rPr lang="en-US" sz="3200" dirty="0"/>
              <a:t>(THA, 2023)</a:t>
            </a:r>
            <a:endParaRPr lang="en-US" sz="3200" b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15,000+ RN vacancies statewide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23-28% vacancy rate depending on region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Rural turnover 10% higher than urban hospitals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5,000+ qualified applicants rejected from nursing schools annually due to funding and educator needs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Projected RN shortfall by 2023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FFB7EA-811F-227F-112F-B31880178D25}"/>
              </a:ext>
            </a:extLst>
          </p:cNvPr>
          <p:cNvSpPr txBox="1"/>
          <p:nvPr/>
        </p:nvSpPr>
        <p:spPr>
          <a:xfrm>
            <a:off x="22774730" y="4648225"/>
            <a:ext cx="8567961" cy="3539430"/>
          </a:xfrm>
          <a:prstGeom prst="rect">
            <a:avLst/>
          </a:prstGeom>
          <a:gradFill flip="none" rotWithShape="1">
            <a:gsLst>
              <a:gs pos="0">
                <a:srgbClr val="276978">
                  <a:shade val="30000"/>
                  <a:satMod val="115000"/>
                </a:srgbClr>
              </a:gs>
              <a:gs pos="50000">
                <a:srgbClr val="276978">
                  <a:shade val="67500"/>
                  <a:satMod val="115000"/>
                </a:srgbClr>
              </a:gs>
              <a:gs pos="100000">
                <a:srgbClr val="276978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Patient Impact  </a:t>
            </a:r>
            <a:r>
              <a:rPr lang="en-US" sz="3200" dirty="0"/>
              <a:t>(Dall’Ora, et al., 2022)</a:t>
            </a:r>
            <a:endParaRPr lang="en-US" sz="3200" b="1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Increased medication errors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Higher infection and fall rates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Delayed care and longer wait times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Lower patient satisfaction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Inadequate chronic disease management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Reduced access in rural areas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F23DF3-5164-9360-8FDA-20DEFD41583A}"/>
              </a:ext>
            </a:extLst>
          </p:cNvPr>
          <p:cNvSpPr txBox="1"/>
          <p:nvPr/>
        </p:nvSpPr>
        <p:spPr>
          <a:xfrm>
            <a:off x="24525514" y="18200875"/>
            <a:ext cx="8066314" cy="3539430"/>
          </a:xfrm>
          <a:prstGeom prst="rect">
            <a:avLst/>
          </a:prstGeom>
          <a:gradFill flip="none" rotWithShape="1">
            <a:gsLst>
              <a:gs pos="0">
                <a:srgbClr val="276978">
                  <a:shade val="30000"/>
                  <a:satMod val="115000"/>
                </a:srgbClr>
              </a:gs>
              <a:gs pos="50000">
                <a:srgbClr val="276978">
                  <a:shade val="67500"/>
                  <a:satMod val="115000"/>
                </a:srgbClr>
              </a:gs>
              <a:gs pos="100000">
                <a:srgbClr val="276978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Nurse Impact  </a:t>
            </a:r>
            <a:r>
              <a:rPr lang="en-US" sz="3200" dirty="0"/>
              <a:t>(Sullivan, et al., 2022)</a:t>
            </a:r>
            <a:endParaRPr lang="en-US" sz="3200" b="1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Burnout and compassion fatigue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Emotional exhaustion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Increased anxiety and depression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Moral injury from unsafe staffing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More RN’s leaving the profession entirely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Diminished job satisfaction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135D45A-E8ED-68EC-B274-C5C319281C19}"/>
              </a:ext>
            </a:extLst>
          </p:cNvPr>
          <p:cNvSpPr txBox="1"/>
          <p:nvPr/>
        </p:nvSpPr>
        <p:spPr>
          <a:xfrm>
            <a:off x="15920361" y="10317083"/>
            <a:ext cx="6547749" cy="5509200"/>
          </a:xfrm>
          <a:prstGeom prst="rect">
            <a:avLst/>
          </a:prstGeom>
          <a:gradFill flip="none" rotWithShape="1">
            <a:gsLst>
              <a:gs pos="0">
                <a:srgbClr val="276978">
                  <a:shade val="30000"/>
                  <a:satMod val="115000"/>
                </a:srgbClr>
              </a:gs>
              <a:gs pos="50000">
                <a:srgbClr val="276978">
                  <a:shade val="67500"/>
                  <a:satMod val="115000"/>
                </a:srgbClr>
              </a:gs>
              <a:gs pos="100000">
                <a:srgbClr val="276978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Hospital Impact </a:t>
            </a:r>
            <a:r>
              <a:rPr lang="en-US" sz="3200" dirty="0"/>
              <a:t>(Kelly, et al., 2021)</a:t>
            </a:r>
            <a:endParaRPr lang="en-US" sz="3200" b="1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20-30% RN vacancy rates 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Increased labor costs (travel RNs)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Lower quality scores and safety indicators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Reduced bed capacity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Higher turnover and recruitment costs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Strain on interprofessional teamwork 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B0A396-9F61-F7C1-56B6-53532A141D64}"/>
              </a:ext>
            </a:extLst>
          </p:cNvPr>
          <p:cNvSpPr txBox="1"/>
          <p:nvPr/>
        </p:nvSpPr>
        <p:spPr>
          <a:xfrm>
            <a:off x="15920362" y="4626441"/>
            <a:ext cx="6547749" cy="5509200"/>
          </a:xfrm>
          <a:prstGeom prst="rect">
            <a:avLst/>
          </a:prstGeom>
          <a:gradFill flip="none" rotWithShape="1">
            <a:gsLst>
              <a:gs pos="0">
                <a:srgbClr val="276978">
                  <a:shade val="30000"/>
                  <a:satMod val="115000"/>
                </a:srgbClr>
              </a:gs>
              <a:gs pos="50000">
                <a:srgbClr val="276978">
                  <a:shade val="67500"/>
                  <a:satMod val="115000"/>
                </a:srgbClr>
              </a:gs>
              <a:gs pos="100000">
                <a:srgbClr val="276978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Key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chemeClr val="bg1"/>
                </a:solidFill>
              </a:rPr>
              <a:t>Causes</a:t>
            </a:r>
            <a:r>
              <a:rPr lang="en-US" sz="3200" b="1" dirty="0"/>
              <a:t> </a:t>
            </a:r>
            <a:r>
              <a:rPr lang="en-US" sz="3200" dirty="0"/>
              <a:t>(AACN, 2022)</a:t>
            </a:r>
            <a:endParaRPr lang="en-US" sz="3200" b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Aging workforce and early retirement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 burnout and moral distress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Workplace violence and unsafe staffing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Travel nurse market wage competition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Limited nursing school capacity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Rising patient acuity/complexity</a:t>
            </a:r>
          </a:p>
          <a:p>
            <a:pPr algn="ctr"/>
            <a:endParaRPr lang="en-US" sz="3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A33B289-B0D8-0E24-AB96-E017A83F001A}"/>
              </a:ext>
            </a:extLst>
          </p:cNvPr>
          <p:cNvSpPr txBox="1"/>
          <p:nvPr/>
        </p:nvSpPr>
        <p:spPr>
          <a:xfrm>
            <a:off x="12785266" y="21263251"/>
            <a:ext cx="10907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Background image: Illustrated by Katelyn Dang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2363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4BC8E-2A5A-D31A-FBB7-2A5C61A9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B3B74-5E9A-0E75-9CA4-B749D0092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140" y="5410203"/>
            <a:ext cx="28392120" cy="15366996"/>
          </a:xfrm>
          <a:solidFill>
            <a:srgbClr val="D4E7EA"/>
          </a:solidFill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American Association of Colleges of Nursing, AACN. (2022). </a:t>
            </a:r>
            <a:r>
              <a:rPr lang="en-US" i="1" dirty="0"/>
              <a:t>2022 annual report: Reimagining Nursing Education</a:t>
            </a:r>
            <a:r>
              <a:rPr lang="en-US" dirty="0"/>
              <a:t>. </a:t>
            </a:r>
            <a:r>
              <a:rPr lang="en-US" u="sng" dirty="0">
                <a:hlinkClick r:id="rId3"/>
              </a:rPr>
              <a:t>https://www.aacnnursing.org/Portals/42/Publications/Annual-Reports/2022-AACN-Annual-Report.pdf</a:t>
            </a: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Dall'Ora, C., Saville, C., Rubbo, B., Turner, L., Jones, J., &amp; Griffiths, P. (2022). Nurse staffing levels and patient outcomes: A systematic review of longitudinal studies. </a:t>
            </a:r>
            <a:r>
              <a:rPr lang="en-US" i="1" dirty="0"/>
              <a:t>International journal of nursing studies</a:t>
            </a:r>
            <a:r>
              <a:rPr lang="en-US" dirty="0"/>
              <a:t>, </a:t>
            </a:r>
            <a:r>
              <a:rPr lang="en-US" i="1" dirty="0"/>
              <a:t>134</a:t>
            </a:r>
            <a:r>
              <a:rPr lang="en-US" dirty="0"/>
              <a:t>, 104311. https://</a:t>
            </a:r>
            <a:r>
              <a:rPr lang="en-US" dirty="0" err="1"/>
              <a:t>doi.org</a:t>
            </a:r>
            <a:r>
              <a:rPr lang="en-US" dirty="0"/>
              <a:t>/10.1016/j.ijnurstu.2022.104311</a:t>
            </a:r>
          </a:p>
          <a:p>
            <a:pPr>
              <a:lnSpc>
                <a:spcPct val="170000"/>
              </a:lnSpc>
            </a:pPr>
            <a:r>
              <a:rPr lang="en-US" dirty="0"/>
              <a:t>International Council of Nurses. (2023). </a:t>
            </a:r>
            <a:r>
              <a:rPr lang="en-US" i="1" dirty="0"/>
              <a:t>Recover to rebuild: Investing in the global nursing workforce</a:t>
            </a:r>
            <a:r>
              <a:rPr lang="en-US" dirty="0"/>
              <a:t>. </a:t>
            </a:r>
            <a:r>
              <a:rPr lang="en-US" u="sng" dirty="0">
                <a:hlinkClick r:id="rId4"/>
              </a:rPr>
              <a:t>https://www.icn.ch/sites/default/files/2023-07/ICN_Recover-to-Rebuild_report_EN.pdf</a:t>
            </a:r>
            <a:endParaRPr lang="en-US" u="sng" dirty="0"/>
          </a:p>
          <a:p>
            <a:pPr>
              <a:lnSpc>
                <a:spcPct val="170000"/>
              </a:lnSpc>
            </a:pPr>
            <a:r>
              <a:rPr lang="en-US" dirty="0"/>
              <a:t>Katelyn Dang. Illustrator of background image. https://dailybruin.com/2021/10/14/report-anticipates-future-shortage-of-registered-nurses-in-california</a:t>
            </a:r>
          </a:p>
          <a:p>
            <a:pPr>
              <a:lnSpc>
                <a:spcPct val="170000"/>
              </a:lnSpc>
            </a:pPr>
            <a:r>
              <a:rPr lang="en-US" dirty="0"/>
              <a:t>Kelly, L. A., Gee, P. M., &amp; Butler, R. J. (2021). Impact of nurse burnout on organizational and position turnover. </a:t>
            </a:r>
            <a:r>
              <a:rPr lang="en-US" i="1" dirty="0"/>
              <a:t>Nursing outlook</a:t>
            </a:r>
            <a:r>
              <a:rPr lang="en-US" dirty="0"/>
              <a:t>, </a:t>
            </a:r>
            <a:r>
              <a:rPr lang="en-US" i="1" dirty="0"/>
              <a:t>69</a:t>
            </a:r>
            <a:r>
              <a:rPr lang="en-US" dirty="0"/>
              <a:t>(1), 96–102. </a:t>
            </a:r>
            <a:r>
              <a:rPr lang="en-US" u="sng" dirty="0">
                <a:hlinkClick r:id="rId5"/>
              </a:rPr>
              <a:t>https://doi.org/10.1016/j.outlook.2020.06.008</a:t>
            </a: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Sullivan, V., Hughes, V., &amp; Wilson, D. R. (2022). Nursing Burnout and Its Impact on Health. </a:t>
            </a:r>
            <a:r>
              <a:rPr lang="en-US" i="1" dirty="0"/>
              <a:t>The Nursing clinics of North America</a:t>
            </a:r>
            <a:r>
              <a:rPr lang="en-US" dirty="0"/>
              <a:t>, </a:t>
            </a:r>
            <a:r>
              <a:rPr lang="en-US" i="1" dirty="0"/>
              <a:t>57</a:t>
            </a:r>
            <a:r>
              <a:rPr lang="en-US" dirty="0"/>
              <a:t>(1), 153–169. https://</a:t>
            </a:r>
            <a:r>
              <a:rPr lang="en-US" dirty="0" err="1"/>
              <a:t>doi.org</a:t>
            </a:r>
            <a:r>
              <a:rPr lang="en-US" dirty="0"/>
              <a:t>/10.1016/j.cnur.2021.11.011</a:t>
            </a:r>
          </a:p>
          <a:p>
            <a:pPr>
              <a:lnSpc>
                <a:spcPct val="170000"/>
              </a:lnSpc>
            </a:pPr>
            <a:r>
              <a:rPr lang="en-US" dirty="0"/>
              <a:t>Tennessee Hospital Association. (2023). </a:t>
            </a:r>
            <a:r>
              <a:rPr lang="en-US" i="1" dirty="0"/>
              <a:t>Tennessee workforce report: Hospital staffing, vacancy, and turnover trends</a:t>
            </a:r>
            <a:r>
              <a:rPr lang="en-US" dirty="0"/>
              <a:t>. https://</a:t>
            </a:r>
            <a:r>
              <a:rPr lang="en-US" dirty="0" err="1"/>
              <a:t>secure.tha.com</a:t>
            </a:r>
            <a:r>
              <a:rPr lang="en-US" dirty="0"/>
              <a:t>/files/workforce/Tennessee-Health-Workforce-Projections-</a:t>
            </a:r>
            <a:r>
              <a:rPr lang="en-US" dirty="0" err="1"/>
              <a:t>Report.pdf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6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127</TotalTime>
  <Words>551</Words>
  <Application>Microsoft Macintosh PowerPoint</Application>
  <PresentationFormat>Custom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The Nursing Shortage Crisis by Kristen Gordon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Kristen Gordon</dc:creator>
  <cp:lastModifiedBy>Kristen Gordon</cp:lastModifiedBy>
  <cp:revision>5</cp:revision>
  <dcterms:created xsi:type="dcterms:W3CDTF">2025-11-24T02:15:12Z</dcterms:created>
  <dcterms:modified xsi:type="dcterms:W3CDTF">2025-11-24T04:22:36Z</dcterms:modified>
</cp:coreProperties>
</file>