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58" r:id="rId4"/>
    <p:sldId id="259" r:id="rId5"/>
    <p:sldId id="260" r:id="rId6"/>
    <p:sldId id="265" r:id="rId7"/>
    <p:sldId id="261" r:id="rId8"/>
    <p:sldId id="262" r:id="rId9"/>
    <p:sldId id="266" r:id="rId10"/>
    <p:sldId id="267" r:id="rId11"/>
    <p:sldId id="268" r:id="rId12"/>
    <p:sldId id="269"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1612"/>
    <a:srgbClr val="2F67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74"/>
    <p:restoredTop sz="72995"/>
  </p:normalViewPr>
  <p:slideViewPr>
    <p:cSldViewPr snapToGrid="0">
      <p:cViewPr>
        <p:scale>
          <a:sx n="104" d="100"/>
          <a:sy n="104" d="100"/>
        </p:scale>
        <p:origin x="14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6C62EC-F385-4A22-80FE-E3C1DB96CAD0}"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D9B265FA-5DFF-4A45-B984-4EC195980479}">
      <dgm:prSet/>
      <dgm:spPr/>
      <dgm:t>
        <a:bodyPr/>
        <a:lstStyle/>
        <a:p>
          <a:r>
            <a:rPr lang="en-US" b="0" i="1" baseline="0"/>
            <a:t>ED boarding is a national public health crisis</a:t>
          </a:r>
          <a:r>
            <a:rPr lang="en-US" b="0" i="0" baseline="0"/>
            <a:t> (ACEP, 2024).</a:t>
          </a:r>
          <a:endParaRPr lang="en-US"/>
        </a:p>
      </dgm:t>
    </dgm:pt>
    <dgm:pt modelId="{4D8A1086-7362-4EAF-804A-9562F952BD9D}" type="parTrans" cxnId="{F794BDD7-2CB8-44A4-8AFF-4E2498D258B9}">
      <dgm:prSet/>
      <dgm:spPr/>
      <dgm:t>
        <a:bodyPr/>
        <a:lstStyle/>
        <a:p>
          <a:endParaRPr lang="en-US"/>
        </a:p>
      </dgm:t>
    </dgm:pt>
    <dgm:pt modelId="{72872E6E-3EE0-47AB-A5B4-9A9DA9F35189}" type="sibTrans" cxnId="{F794BDD7-2CB8-44A4-8AFF-4E2498D258B9}">
      <dgm:prSet/>
      <dgm:spPr/>
      <dgm:t>
        <a:bodyPr/>
        <a:lstStyle/>
        <a:p>
          <a:endParaRPr lang="en-US"/>
        </a:p>
      </dgm:t>
    </dgm:pt>
    <dgm:pt modelId="{DDF10D9F-B51A-4E74-8072-68512BB778A2}">
      <dgm:prSet/>
      <dgm:spPr/>
      <dgm:t>
        <a:bodyPr/>
        <a:lstStyle/>
        <a:p>
          <a:r>
            <a:rPr lang="en-US" b="0" i="0" baseline="0"/>
            <a:t>Overcrowding leads to </a:t>
          </a:r>
          <a:r>
            <a:rPr lang="en-US" b="0" i="1" baseline="0"/>
            <a:t>delayed evaluations, missed deterioration, and increased mortality</a:t>
          </a:r>
          <a:r>
            <a:rPr lang="en-US" b="0" i="0" baseline="0"/>
            <a:t> (Kelen et al., 2021).</a:t>
          </a:r>
          <a:endParaRPr lang="en-US"/>
        </a:p>
      </dgm:t>
    </dgm:pt>
    <dgm:pt modelId="{D3F8FE19-3C09-477A-B57A-A2050BD26BDB}" type="parTrans" cxnId="{C5FFF63E-91CF-45C0-9D3F-BE928B20F1F0}">
      <dgm:prSet/>
      <dgm:spPr/>
      <dgm:t>
        <a:bodyPr/>
        <a:lstStyle/>
        <a:p>
          <a:endParaRPr lang="en-US"/>
        </a:p>
      </dgm:t>
    </dgm:pt>
    <dgm:pt modelId="{6ADBA63F-A70B-492D-901F-FA322082A064}" type="sibTrans" cxnId="{C5FFF63E-91CF-45C0-9D3F-BE928B20F1F0}">
      <dgm:prSet/>
      <dgm:spPr/>
      <dgm:t>
        <a:bodyPr/>
        <a:lstStyle/>
        <a:p>
          <a:endParaRPr lang="en-US"/>
        </a:p>
      </dgm:t>
    </dgm:pt>
    <dgm:pt modelId="{BA94C455-7F57-4C2C-ADA8-AA9A0C142004}">
      <dgm:prSet/>
      <dgm:spPr/>
      <dgm:t>
        <a:bodyPr/>
        <a:lstStyle/>
        <a:p>
          <a:r>
            <a:rPr lang="en-US" b="0" i="0" baseline="0"/>
            <a:t>Patients often sent to lower-acuity floors too soon due to bed shortages.</a:t>
          </a:r>
          <a:endParaRPr lang="en-US"/>
        </a:p>
      </dgm:t>
    </dgm:pt>
    <dgm:pt modelId="{1EB048C8-19EF-4D20-B147-31029FC95E44}" type="parTrans" cxnId="{600F26DF-32AE-4CA9-A7AF-F306188F0F81}">
      <dgm:prSet/>
      <dgm:spPr/>
      <dgm:t>
        <a:bodyPr/>
        <a:lstStyle/>
        <a:p>
          <a:endParaRPr lang="en-US"/>
        </a:p>
      </dgm:t>
    </dgm:pt>
    <dgm:pt modelId="{B4646012-E466-42AF-B168-350599B410BE}" type="sibTrans" cxnId="{600F26DF-32AE-4CA9-A7AF-F306188F0F81}">
      <dgm:prSet/>
      <dgm:spPr/>
      <dgm:t>
        <a:bodyPr/>
        <a:lstStyle/>
        <a:p>
          <a:endParaRPr lang="en-US"/>
        </a:p>
      </dgm:t>
    </dgm:pt>
    <dgm:pt modelId="{03046989-0FEC-49EC-AA2C-57B366293C85}">
      <dgm:prSet/>
      <dgm:spPr/>
      <dgm:t>
        <a:bodyPr/>
        <a:lstStyle/>
        <a:p>
          <a:r>
            <a:rPr lang="en-US" b="0" i="0" baseline="0"/>
            <a:t>Patients are leaving the ED before full reassessment creating dangerous gaps in care.</a:t>
          </a:r>
          <a:endParaRPr lang="en-US"/>
        </a:p>
      </dgm:t>
    </dgm:pt>
    <dgm:pt modelId="{1788BE02-2CA1-424C-9868-9DA46AD40980}" type="parTrans" cxnId="{AC9F8E05-7494-42D5-AEB5-93135A23D294}">
      <dgm:prSet/>
      <dgm:spPr/>
      <dgm:t>
        <a:bodyPr/>
        <a:lstStyle/>
        <a:p>
          <a:endParaRPr lang="en-US"/>
        </a:p>
      </dgm:t>
    </dgm:pt>
    <dgm:pt modelId="{84AE4C5C-0398-471A-9AF1-E5EA69DD2D0E}" type="sibTrans" cxnId="{AC9F8E05-7494-42D5-AEB5-93135A23D294}">
      <dgm:prSet/>
      <dgm:spPr/>
      <dgm:t>
        <a:bodyPr/>
        <a:lstStyle/>
        <a:p>
          <a:endParaRPr lang="en-US"/>
        </a:p>
      </dgm:t>
    </dgm:pt>
    <dgm:pt modelId="{350C9A93-8205-40E3-B5D8-3344F70F60B9}" type="pres">
      <dgm:prSet presAssocID="{746C62EC-F385-4A22-80FE-E3C1DB96CAD0}" presName="root" presStyleCnt="0">
        <dgm:presLayoutVars>
          <dgm:dir/>
          <dgm:resizeHandles val="exact"/>
        </dgm:presLayoutVars>
      </dgm:prSet>
      <dgm:spPr/>
    </dgm:pt>
    <dgm:pt modelId="{65308EE2-BB4F-4A1B-9A21-ADE55DE31399}" type="pres">
      <dgm:prSet presAssocID="{746C62EC-F385-4A22-80FE-E3C1DB96CAD0}" presName="container" presStyleCnt="0">
        <dgm:presLayoutVars>
          <dgm:dir/>
          <dgm:resizeHandles val="exact"/>
        </dgm:presLayoutVars>
      </dgm:prSet>
      <dgm:spPr/>
    </dgm:pt>
    <dgm:pt modelId="{0E23B4FC-FC6A-43B5-81AC-D5F36E07EF16}" type="pres">
      <dgm:prSet presAssocID="{D9B265FA-5DFF-4A45-B984-4EC195980479}" presName="compNode" presStyleCnt="0"/>
      <dgm:spPr/>
    </dgm:pt>
    <dgm:pt modelId="{A98CD36C-B90C-44D9-B508-ABE1650836F2}" type="pres">
      <dgm:prSet presAssocID="{D9B265FA-5DFF-4A45-B984-4EC195980479}" presName="iconBgRect" presStyleLbl="bgShp" presStyleIdx="0" presStyleCnt="4"/>
      <dgm:spPr/>
    </dgm:pt>
    <dgm:pt modelId="{972B798E-7EAB-416C-8A0E-20FE6E86A1E6}" type="pres">
      <dgm:prSet presAssocID="{D9B265FA-5DFF-4A45-B984-4EC19598047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B368EE92-9BBC-425F-AFA7-01D35EBD39A3}" type="pres">
      <dgm:prSet presAssocID="{D9B265FA-5DFF-4A45-B984-4EC195980479}" presName="spaceRect" presStyleCnt="0"/>
      <dgm:spPr/>
    </dgm:pt>
    <dgm:pt modelId="{2416E086-4375-416C-AC0D-149410B4A099}" type="pres">
      <dgm:prSet presAssocID="{D9B265FA-5DFF-4A45-B984-4EC195980479}" presName="textRect" presStyleLbl="revTx" presStyleIdx="0" presStyleCnt="4">
        <dgm:presLayoutVars>
          <dgm:chMax val="1"/>
          <dgm:chPref val="1"/>
        </dgm:presLayoutVars>
      </dgm:prSet>
      <dgm:spPr/>
    </dgm:pt>
    <dgm:pt modelId="{7833D5B2-CF0B-4A09-9D30-82577AFE7964}" type="pres">
      <dgm:prSet presAssocID="{72872E6E-3EE0-47AB-A5B4-9A9DA9F35189}" presName="sibTrans" presStyleLbl="sibTrans2D1" presStyleIdx="0" presStyleCnt="0"/>
      <dgm:spPr/>
    </dgm:pt>
    <dgm:pt modelId="{C2D436F8-146B-4383-9239-A165F1FCCBD1}" type="pres">
      <dgm:prSet presAssocID="{DDF10D9F-B51A-4E74-8072-68512BB778A2}" presName="compNode" presStyleCnt="0"/>
      <dgm:spPr/>
    </dgm:pt>
    <dgm:pt modelId="{77FBEE43-CF0B-4717-99E2-04D6F4424820}" type="pres">
      <dgm:prSet presAssocID="{DDF10D9F-B51A-4E74-8072-68512BB778A2}" presName="iconBgRect" presStyleLbl="bgShp" presStyleIdx="1" presStyleCnt="4"/>
      <dgm:spPr/>
    </dgm:pt>
    <dgm:pt modelId="{9368C1DA-8C03-46A3-A9F6-E72B1417618B}" type="pres">
      <dgm:prSet presAssocID="{DDF10D9F-B51A-4E74-8072-68512BB778A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E1A16AE4-799F-4F28-8DB1-4393ADD6FF72}" type="pres">
      <dgm:prSet presAssocID="{DDF10D9F-B51A-4E74-8072-68512BB778A2}" presName="spaceRect" presStyleCnt="0"/>
      <dgm:spPr/>
    </dgm:pt>
    <dgm:pt modelId="{518223E3-5141-413B-A5A0-855F53120895}" type="pres">
      <dgm:prSet presAssocID="{DDF10D9F-B51A-4E74-8072-68512BB778A2}" presName="textRect" presStyleLbl="revTx" presStyleIdx="1" presStyleCnt="4">
        <dgm:presLayoutVars>
          <dgm:chMax val="1"/>
          <dgm:chPref val="1"/>
        </dgm:presLayoutVars>
      </dgm:prSet>
      <dgm:spPr/>
    </dgm:pt>
    <dgm:pt modelId="{676B3DD8-AE42-4A5E-A2D1-3243094138DA}" type="pres">
      <dgm:prSet presAssocID="{6ADBA63F-A70B-492D-901F-FA322082A064}" presName="sibTrans" presStyleLbl="sibTrans2D1" presStyleIdx="0" presStyleCnt="0"/>
      <dgm:spPr/>
    </dgm:pt>
    <dgm:pt modelId="{98793647-90BA-4281-9F9D-157D06CA9EC8}" type="pres">
      <dgm:prSet presAssocID="{BA94C455-7F57-4C2C-ADA8-AA9A0C142004}" presName="compNode" presStyleCnt="0"/>
      <dgm:spPr/>
    </dgm:pt>
    <dgm:pt modelId="{1B9CE5E8-6794-4AD3-BD64-D20C97D6B970}" type="pres">
      <dgm:prSet presAssocID="{BA94C455-7F57-4C2C-ADA8-AA9A0C142004}" presName="iconBgRect" presStyleLbl="bgShp" presStyleIdx="2" presStyleCnt="4"/>
      <dgm:spPr/>
    </dgm:pt>
    <dgm:pt modelId="{E588DA2C-E397-47CE-B427-6EB5F9229BDB}" type="pres">
      <dgm:prSet presAssocID="{BA94C455-7F57-4C2C-ADA8-AA9A0C14200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ed"/>
        </a:ext>
      </dgm:extLst>
    </dgm:pt>
    <dgm:pt modelId="{623C38C2-33F9-437A-A121-6DC91DF1F87D}" type="pres">
      <dgm:prSet presAssocID="{BA94C455-7F57-4C2C-ADA8-AA9A0C142004}" presName="spaceRect" presStyleCnt="0"/>
      <dgm:spPr/>
    </dgm:pt>
    <dgm:pt modelId="{828BD664-1705-479F-8D10-AE61CF02D5E8}" type="pres">
      <dgm:prSet presAssocID="{BA94C455-7F57-4C2C-ADA8-AA9A0C142004}" presName="textRect" presStyleLbl="revTx" presStyleIdx="2" presStyleCnt="4">
        <dgm:presLayoutVars>
          <dgm:chMax val="1"/>
          <dgm:chPref val="1"/>
        </dgm:presLayoutVars>
      </dgm:prSet>
      <dgm:spPr/>
    </dgm:pt>
    <dgm:pt modelId="{ED51B2C5-C5DA-4FFB-8A47-D384FA57F334}" type="pres">
      <dgm:prSet presAssocID="{B4646012-E466-42AF-B168-350599B410BE}" presName="sibTrans" presStyleLbl="sibTrans2D1" presStyleIdx="0" presStyleCnt="0"/>
      <dgm:spPr/>
    </dgm:pt>
    <dgm:pt modelId="{12F62933-42EE-4ABE-ABA6-628D59A9192D}" type="pres">
      <dgm:prSet presAssocID="{03046989-0FEC-49EC-AA2C-57B366293C85}" presName="compNode" presStyleCnt="0"/>
      <dgm:spPr/>
    </dgm:pt>
    <dgm:pt modelId="{8429E902-F979-41BC-B8EE-9BDB3CE0850D}" type="pres">
      <dgm:prSet presAssocID="{03046989-0FEC-49EC-AA2C-57B366293C85}" presName="iconBgRect" presStyleLbl="bgShp" presStyleIdx="3" presStyleCnt="4"/>
      <dgm:spPr/>
    </dgm:pt>
    <dgm:pt modelId="{7DCD428A-92FF-4AD0-BD36-A9A72D07EDB5}" type="pres">
      <dgm:prSet presAssocID="{03046989-0FEC-49EC-AA2C-57B366293C8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BCF13BD2-6B60-4083-952B-A30E8975D5DF}" type="pres">
      <dgm:prSet presAssocID="{03046989-0FEC-49EC-AA2C-57B366293C85}" presName="spaceRect" presStyleCnt="0"/>
      <dgm:spPr/>
    </dgm:pt>
    <dgm:pt modelId="{03372AB1-BB6A-4D0E-B88E-7950AF5C9B6A}" type="pres">
      <dgm:prSet presAssocID="{03046989-0FEC-49EC-AA2C-57B366293C85}" presName="textRect" presStyleLbl="revTx" presStyleIdx="3" presStyleCnt="4">
        <dgm:presLayoutVars>
          <dgm:chMax val="1"/>
          <dgm:chPref val="1"/>
        </dgm:presLayoutVars>
      </dgm:prSet>
      <dgm:spPr/>
    </dgm:pt>
  </dgm:ptLst>
  <dgm:cxnLst>
    <dgm:cxn modelId="{AC9F8E05-7494-42D5-AEB5-93135A23D294}" srcId="{746C62EC-F385-4A22-80FE-E3C1DB96CAD0}" destId="{03046989-0FEC-49EC-AA2C-57B366293C85}" srcOrd="3" destOrd="0" parTransId="{1788BE02-2CA1-424C-9868-9DA46AD40980}" sibTransId="{84AE4C5C-0398-471A-9AF1-E5EA69DD2D0E}"/>
    <dgm:cxn modelId="{DE416F16-99DD-445F-BF41-671F0447C220}" type="presOf" srcId="{746C62EC-F385-4A22-80FE-E3C1DB96CAD0}" destId="{350C9A93-8205-40E3-B5D8-3344F70F60B9}" srcOrd="0" destOrd="0" presId="urn:microsoft.com/office/officeart/2018/2/layout/IconCircleList"/>
    <dgm:cxn modelId="{40D2B819-8CF3-45B3-BF6B-23DE6B7DDD1C}" type="presOf" srcId="{D9B265FA-5DFF-4A45-B984-4EC195980479}" destId="{2416E086-4375-416C-AC0D-149410B4A099}" srcOrd="0" destOrd="0" presId="urn:microsoft.com/office/officeart/2018/2/layout/IconCircleList"/>
    <dgm:cxn modelId="{ABE88826-F5F5-4F74-92AA-3449F434406F}" type="presOf" srcId="{BA94C455-7F57-4C2C-ADA8-AA9A0C142004}" destId="{828BD664-1705-479F-8D10-AE61CF02D5E8}" srcOrd="0" destOrd="0" presId="urn:microsoft.com/office/officeart/2018/2/layout/IconCircleList"/>
    <dgm:cxn modelId="{AD3E142E-B194-48F1-A856-3738D5FF3DE8}" type="presOf" srcId="{6ADBA63F-A70B-492D-901F-FA322082A064}" destId="{676B3DD8-AE42-4A5E-A2D1-3243094138DA}" srcOrd="0" destOrd="0" presId="urn:microsoft.com/office/officeart/2018/2/layout/IconCircleList"/>
    <dgm:cxn modelId="{B4AD5335-6598-4DA7-8B4F-DF4E8C4972B6}" type="presOf" srcId="{03046989-0FEC-49EC-AA2C-57B366293C85}" destId="{03372AB1-BB6A-4D0E-B88E-7950AF5C9B6A}" srcOrd="0" destOrd="0" presId="urn:microsoft.com/office/officeart/2018/2/layout/IconCircleList"/>
    <dgm:cxn modelId="{C5FFF63E-91CF-45C0-9D3F-BE928B20F1F0}" srcId="{746C62EC-F385-4A22-80FE-E3C1DB96CAD0}" destId="{DDF10D9F-B51A-4E74-8072-68512BB778A2}" srcOrd="1" destOrd="0" parTransId="{D3F8FE19-3C09-477A-B57A-A2050BD26BDB}" sibTransId="{6ADBA63F-A70B-492D-901F-FA322082A064}"/>
    <dgm:cxn modelId="{80D02244-6CF8-4BB2-A029-66B1E922C55D}" type="presOf" srcId="{B4646012-E466-42AF-B168-350599B410BE}" destId="{ED51B2C5-C5DA-4FFB-8A47-D384FA57F334}" srcOrd="0" destOrd="0" presId="urn:microsoft.com/office/officeart/2018/2/layout/IconCircleList"/>
    <dgm:cxn modelId="{C1ED305B-3B95-4F30-A3A7-3E85F5513FF1}" type="presOf" srcId="{72872E6E-3EE0-47AB-A5B4-9A9DA9F35189}" destId="{7833D5B2-CF0B-4A09-9D30-82577AFE7964}" srcOrd="0" destOrd="0" presId="urn:microsoft.com/office/officeart/2018/2/layout/IconCircleList"/>
    <dgm:cxn modelId="{BFCADCAA-9FE9-48EA-A815-41679555A861}" type="presOf" srcId="{DDF10D9F-B51A-4E74-8072-68512BB778A2}" destId="{518223E3-5141-413B-A5A0-855F53120895}" srcOrd="0" destOrd="0" presId="urn:microsoft.com/office/officeart/2018/2/layout/IconCircleList"/>
    <dgm:cxn modelId="{F794BDD7-2CB8-44A4-8AFF-4E2498D258B9}" srcId="{746C62EC-F385-4A22-80FE-E3C1DB96CAD0}" destId="{D9B265FA-5DFF-4A45-B984-4EC195980479}" srcOrd="0" destOrd="0" parTransId="{4D8A1086-7362-4EAF-804A-9562F952BD9D}" sibTransId="{72872E6E-3EE0-47AB-A5B4-9A9DA9F35189}"/>
    <dgm:cxn modelId="{600F26DF-32AE-4CA9-A7AF-F306188F0F81}" srcId="{746C62EC-F385-4A22-80FE-E3C1DB96CAD0}" destId="{BA94C455-7F57-4C2C-ADA8-AA9A0C142004}" srcOrd="2" destOrd="0" parTransId="{1EB048C8-19EF-4D20-B147-31029FC95E44}" sibTransId="{B4646012-E466-42AF-B168-350599B410BE}"/>
    <dgm:cxn modelId="{60D7E3C9-8EAA-4B84-9B29-337EF7FF0D4B}" type="presParOf" srcId="{350C9A93-8205-40E3-B5D8-3344F70F60B9}" destId="{65308EE2-BB4F-4A1B-9A21-ADE55DE31399}" srcOrd="0" destOrd="0" presId="urn:microsoft.com/office/officeart/2018/2/layout/IconCircleList"/>
    <dgm:cxn modelId="{E87865EE-C6D9-43F0-91E9-9E6C329DFAE7}" type="presParOf" srcId="{65308EE2-BB4F-4A1B-9A21-ADE55DE31399}" destId="{0E23B4FC-FC6A-43B5-81AC-D5F36E07EF16}" srcOrd="0" destOrd="0" presId="urn:microsoft.com/office/officeart/2018/2/layout/IconCircleList"/>
    <dgm:cxn modelId="{194385A3-298E-41C3-8B4B-B4D9A2C30363}" type="presParOf" srcId="{0E23B4FC-FC6A-43B5-81AC-D5F36E07EF16}" destId="{A98CD36C-B90C-44D9-B508-ABE1650836F2}" srcOrd="0" destOrd="0" presId="urn:microsoft.com/office/officeart/2018/2/layout/IconCircleList"/>
    <dgm:cxn modelId="{CDC708A9-BFAE-4C6E-AE27-B6FF6DCB1616}" type="presParOf" srcId="{0E23B4FC-FC6A-43B5-81AC-D5F36E07EF16}" destId="{972B798E-7EAB-416C-8A0E-20FE6E86A1E6}" srcOrd="1" destOrd="0" presId="urn:microsoft.com/office/officeart/2018/2/layout/IconCircleList"/>
    <dgm:cxn modelId="{333BA4BA-C950-4CF7-86EC-39C57BF5336C}" type="presParOf" srcId="{0E23B4FC-FC6A-43B5-81AC-D5F36E07EF16}" destId="{B368EE92-9BBC-425F-AFA7-01D35EBD39A3}" srcOrd="2" destOrd="0" presId="urn:microsoft.com/office/officeart/2018/2/layout/IconCircleList"/>
    <dgm:cxn modelId="{9029C8A4-54AB-47F1-B3D5-4F98FFBC9D34}" type="presParOf" srcId="{0E23B4FC-FC6A-43B5-81AC-D5F36E07EF16}" destId="{2416E086-4375-416C-AC0D-149410B4A099}" srcOrd="3" destOrd="0" presId="urn:microsoft.com/office/officeart/2018/2/layout/IconCircleList"/>
    <dgm:cxn modelId="{B526D94F-046F-44E5-AD04-780BC55A0336}" type="presParOf" srcId="{65308EE2-BB4F-4A1B-9A21-ADE55DE31399}" destId="{7833D5B2-CF0B-4A09-9D30-82577AFE7964}" srcOrd="1" destOrd="0" presId="urn:microsoft.com/office/officeart/2018/2/layout/IconCircleList"/>
    <dgm:cxn modelId="{74502255-F8FB-4F70-9D2D-0CC7AC23FE4F}" type="presParOf" srcId="{65308EE2-BB4F-4A1B-9A21-ADE55DE31399}" destId="{C2D436F8-146B-4383-9239-A165F1FCCBD1}" srcOrd="2" destOrd="0" presId="urn:microsoft.com/office/officeart/2018/2/layout/IconCircleList"/>
    <dgm:cxn modelId="{D56AF43E-44C8-4B0B-B711-0B2901EBB5DE}" type="presParOf" srcId="{C2D436F8-146B-4383-9239-A165F1FCCBD1}" destId="{77FBEE43-CF0B-4717-99E2-04D6F4424820}" srcOrd="0" destOrd="0" presId="urn:microsoft.com/office/officeart/2018/2/layout/IconCircleList"/>
    <dgm:cxn modelId="{471B552A-CF03-4689-932F-5CB2CB5165F4}" type="presParOf" srcId="{C2D436F8-146B-4383-9239-A165F1FCCBD1}" destId="{9368C1DA-8C03-46A3-A9F6-E72B1417618B}" srcOrd="1" destOrd="0" presId="urn:microsoft.com/office/officeart/2018/2/layout/IconCircleList"/>
    <dgm:cxn modelId="{B0590C1B-7EEF-46D0-8AE2-F06946424603}" type="presParOf" srcId="{C2D436F8-146B-4383-9239-A165F1FCCBD1}" destId="{E1A16AE4-799F-4F28-8DB1-4393ADD6FF72}" srcOrd="2" destOrd="0" presId="urn:microsoft.com/office/officeart/2018/2/layout/IconCircleList"/>
    <dgm:cxn modelId="{9F820B22-74E1-4910-B5BD-FB124DAB861F}" type="presParOf" srcId="{C2D436F8-146B-4383-9239-A165F1FCCBD1}" destId="{518223E3-5141-413B-A5A0-855F53120895}" srcOrd="3" destOrd="0" presId="urn:microsoft.com/office/officeart/2018/2/layout/IconCircleList"/>
    <dgm:cxn modelId="{469441DA-A46A-4DD6-8B7F-E6206D506333}" type="presParOf" srcId="{65308EE2-BB4F-4A1B-9A21-ADE55DE31399}" destId="{676B3DD8-AE42-4A5E-A2D1-3243094138DA}" srcOrd="3" destOrd="0" presId="urn:microsoft.com/office/officeart/2018/2/layout/IconCircleList"/>
    <dgm:cxn modelId="{A2165976-6DC6-4C13-BC12-75A0B29A3899}" type="presParOf" srcId="{65308EE2-BB4F-4A1B-9A21-ADE55DE31399}" destId="{98793647-90BA-4281-9F9D-157D06CA9EC8}" srcOrd="4" destOrd="0" presId="urn:microsoft.com/office/officeart/2018/2/layout/IconCircleList"/>
    <dgm:cxn modelId="{752D149B-73D3-4138-8D62-5E83FC3E54BE}" type="presParOf" srcId="{98793647-90BA-4281-9F9D-157D06CA9EC8}" destId="{1B9CE5E8-6794-4AD3-BD64-D20C97D6B970}" srcOrd="0" destOrd="0" presId="urn:microsoft.com/office/officeart/2018/2/layout/IconCircleList"/>
    <dgm:cxn modelId="{0F959D7B-B31A-4F7C-84C6-A699BC9C56A6}" type="presParOf" srcId="{98793647-90BA-4281-9F9D-157D06CA9EC8}" destId="{E588DA2C-E397-47CE-B427-6EB5F9229BDB}" srcOrd="1" destOrd="0" presId="urn:microsoft.com/office/officeart/2018/2/layout/IconCircleList"/>
    <dgm:cxn modelId="{D7F52EC6-23BE-4EE2-99BD-22E46C9C342E}" type="presParOf" srcId="{98793647-90BA-4281-9F9D-157D06CA9EC8}" destId="{623C38C2-33F9-437A-A121-6DC91DF1F87D}" srcOrd="2" destOrd="0" presId="urn:microsoft.com/office/officeart/2018/2/layout/IconCircleList"/>
    <dgm:cxn modelId="{A50D0B54-7751-4EB5-ACCC-7E854418C3FC}" type="presParOf" srcId="{98793647-90BA-4281-9F9D-157D06CA9EC8}" destId="{828BD664-1705-479F-8D10-AE61CF02D5E8}" srcOrd="3" destOrd="0" presId="urn:microsoft.com/office/officeart/2018/2/layout/IconCircleList"/>
    <dgm:cxn modelId="{7B56B75D-CDC0-499E-9F7B-DFB53126A666}" type="presParOf" srcId="{65308EE2-BB4F-4A1B-9A21-ADE55DE31399}" destId="{ED51B2C5-C5DA-4FFB-8A47-D384FA57F334}" srcOrd="5" destOrd="0" presId="urn:microsoft.com/office/officeart/2018/2/layout/IconCircleList"/>
    <dgm:cxn modelId="{48082DED-506B-4FE6-856B-7C178411B190}" type="presParOf" srcId="{65308EE2-BB4F-4A1B-9A21-ADE55DE31399}" destId="{12F62933-42EE-4ABE-ABA6-628D59A9192D}" srcOrd="6" destOrd="0" presId="urn:microsoft.com/office/officeart/2018/2/layout/IconCircleList"/>
    <dgm:cxn modelId="{2C1AC926-DE10-4DF4-ADE1-01BA0E34D7A0}" type="presParOf" srcId="{12F62933-42EE-4ABE-ABA6-628D59A9192D}" destId="{8429E902-F979-41BC-B8EE-9BDB3CE0850D}" srcOrd="0" destOrd="0" presId="urn:microsoft.com/office/officeart/2018/2/layout/IconCircleList"/>
    <dgm:cxn modelId="{6CED2ABD-3839-4E0B-AE5E-E5E3DAAF72CC}" type="presParOf" srcId="{12F62933-42EE-4ABE-ABA6-628D59A9192D}" destId="{7DCD428A-92FF-4AD0-BD36-A9A72D07EDB5}" srcOrd="1" destOrd="0" presId="urn:microsoft.com/office/officeart/2018/2/layout/IconCircleList"/>
    <dgm:cxn modelId="{F10AAB96-693D-4772-8A51-70D9A669504A}" type="presParOf" srcId="{12F62933-42EE-4ABE-ABA6-628D59A9192D}" destId="{BCF13BD2-6B60-4083-952B-A30E8975D5DF}" srcOrd="2" destOrd="0" presId="urn:microsoft.com/office/officeart/2018/2/layout/IconCircleList"/>
    <dgm:cxn modelId="{B6BBE641-8D11-4689-B5C4-46C78464E7F9}" type="presParOf" srcId="{12F62933-42EE-4ABE-ABA6-628D59A9192D}" destId="{03372AB1-BB6A-4D0E-B88E-7950AF5C9B6A}"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792606-8794-48F4-A912-59FE48179B7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863E6C9-BCBD-43AF-A261-A13BA8E52FF6}">
      <dgm:prSet/>
      <dgm:spPr/>
      <dgm:t>
        <a:bodyPr/>
        <a:lstStyle/>
        <a:p>
          <a:pPr>
            <a:lnSpc>
              <a:spcPct val="100000"/>
            </a:lnSpc>
          </a:pPr>
          <a:r>
            <a:rPr lang="en-US"/>
            <a:t>ED overcrowding and inpatient bed shortages.</a:t>
          </a:r>
        </a:p>
      </dgm:t>
    </dgm:pt>
    <dgm:pt modelId="{AB8CD08E-DC77-4C34-A8D0-B8AE8E526506}" type="parTrans" cxnId="{F4F8935E-F56D-40B5-A04C-57FF26A97063}">
      <dgm:prSet/>
      <dgm:spPr/>
      <dgm:t>
        <a:bodyPr/>
        <a:lstStyle/>
        <a:p>
          <a:endParaRPr lang="en-US"/>
        </a:p>
      </dgm:t>
    </dgm:pt>
    <dgm:pt modelId="{04C626CF-3A45-4D42-BBDA-D6F0671702D0}" type="sibTrans" cxnId="{F4F8935E-F56D-40B5-A04C-57FF26A97063}">
      <dgm:prSet/>
      <dgm:spPr/>
      <dgm:t>
        <a:bodyPr/>
        <a:lstStyle/>
        <a:p>
          <a:endParaRPr lang="en-US"/>
        </a:p>
      </dgm:t>
    </dgm:pt>
    <dgm:pt modelId="{AFB43CBD-586F-41C1-A915-6F265B44C4D2}">
      <dgm:prSet/>
      <dgm:spPr/>
      <dgm:t>
        <a:bodyPr/>
        <a:lstStyle/>
        <a:p>
          <a:pPr>
            <a:lnSpc>
              <a:spcPct val="100000"/>
            </a:lnSpc>
          </a:pPr>
          <a:r>
            <a:rPr lang="en-US" dirty="0"/>
            <a:t>Lack of timely reassessment before transfer.</a:t>
          </a:r>
        </a:p>
      </dgm:t>
    </dgm:pt>
    <dgm:pt modelId="{C7AE985C-482C-463D-B903-55D560DA6625}" type="parTrans" cxnId="{F978E4C4-B50F-42CC-A302-370292396805}">
      <dgm:prSet/>
      <dgm:spPr/>
      <dgm:t>
        <a:bodyPr/>
        <a:lstStyle/>
        <a:p>
          <a:endParaRPr lang="en-US"/>
        </a:p>
      </dgm:t>
    </dgm:pt>
    <dgm:pt modelId="{C1B12C2E-F49D-4498-8845-750E5046882C}" type="sibTrans" cxnId="{F978E4C4-B50F-42CC-A302-370292396805}">
      <dgm:prSet/>
      <dgm:spPr/>
      <dgm:t>
        <a:bodyPr/>
        <a:lstStyle/>
        <a:p>
          <a:endParaRPr lang="en-US"/>
        </a:p>
      </dgm:t>
    </dgm:pt>
    <dgm:pt modelId="{69856354-F59A-48BE-A8C4-1B923E8370B2}">
      <dgm:prSet/>
      <dgm:spPr/>
      <dgm:t>
        <a:bodyPr/>
        <a:lstStyle/>
        <a:p>
          <a:pPr>
            <a:lnSpc>
              <a:spcPct val="100000"/>
            </a:lnSpc>
          </a:pPr>
          <a:r>
            <a:rPr lang="en-US"/>
            <a:t>Inconsistent communication between ED and inpatient RNs.</a:t>
          </a:r>
        </a:p>
      </dgm:t>
    </dgm:pt>
    <dgm:pt modelId="{512FD5E4-2B23-4119-A8C9-36ACB66FAB07}" type="parTrans" cxnId="{7B082307-51BA-4135-B55C-4A36624882AF}">
      <dgm:prSet/>
      <dgm:spPr/>
      <dgm:t>
        <a:bodyPr/>
        <a:lstStyle/>
        <a:p>
          <a:endParaRPr lang="en-US"/>
        </a:p>
      </dgm:t>
    </dgm:pt>
    <dgm:pt modelId="{D734233E-51A2-42D7-B59F-F05B035D7CD8}" type="sibTrans" cxnId="{7B082307-51BA-4135-B55C-4A36624882AF}">
      <dgm:prSet/>
      <dgm:spPr/>
      <dgm:t>
        <a:bodyPr/>
        <a:lstStyle/>
        <a:p>
          <a:endParaRPr lang="en-US"/>
        </a:p>
      </dgm:t>
    </dgm:pt>
    <dgm:pt modelId="{8FA1C97F-D295-406F-ADC0-51E9B65C6AD3}">
      <dgm:prSet/>
      <dgm:spPr/>
      <dgm:t>
        <a:bodyPr/>
        <a:lstStyle/>
        <a:p>
          <a:pPr>
            <a:lnSpc>
              <a:spcPct val="100000"/>
            </a:lnSpc>
          </a:pPr>
          <a:r>
            <a:rPr lang="en-US"/>
            <a:t>Focus on bed availability over patient stability.</a:t>
          </a:r>
        </a:p>
      </dgm:t>
    </dgm:pt>
    <dgm:pt modelId="{3DB4DF8C-4326-46C4-8BC0-931FDA8A163E}" type="parTrans" cxnId="{6A6582AA-D731-4003-91E7-B6269F0E367D}">
      <dgm:prSet/>
      <dgm:spPr/>
      <dgm:t>
        <a:bodyPr/>
        <a:lstStyle/>
        <a:p>
          <a:endParaRPr lang="en-US"/>
        </a:p>
      </dgm:t>
    </dgm:pt>
    <dgm:pt modelId="{8C72249A-19F8-4524-813D-22A02FE4DD74}" type="sibTrans" cxnId="{6A6582AA-D731-4003-91E7-B6269F0E367D}">
      <dgm:prSet/>
      <dgm:spPr/>
      <dgm:t>
        <a:bodyPr/>
        <a:lstStyle/>
        <a:p>
          <a:endParaRPr lang="en-US"/>
        </a:p>
      </dgm:t>
    </dgm:pt>
    <dgm:pt modelId="{FE2C29CC-1D68-44C8-A55A-DA4173DAA47B}" type="pres">
      <dgm:prSet presAssocID="{1E792606-8794-48F4-A912-59FE48179B72}" presName="root" presStyleCnt="0">
        <dgm:presLayoutVars>
          <dgm:dir/>
          <dgm:resizeHandles val="exact"/>
        </dgm:presLayoutVars>
      </dgm:prSet>
      <dgm:spPr/>
    </dgm:pt>
    <dgm:pt modelId="{249391D3-06AF-4305-B2E3-145973EA8D9F}" type="pres">
      <dgm:prSet presAssocID="{8863E6C9-BCBD-43AF-A261-A13BA8E52FF6}" presName="compNode" presStyleCnt="0"/>
      <dgm:spPr/>
    </dgm:pt>
    <dgm:pt modelId="{B8DDD73F-DC46-4944-AB63-C32873FF4ECC}" type="pres">
      <dgm:prSet presAssocID="{8863E6C9-BCBD-43AF-A261-A13BA8E52FF6}" presName="bgRect" presStyleLbl="bgShp" presStyleIdx="0" presStyleCnt="4"/>
      <dgm:spPr/>
    </dgm:pt>
    <dgm:pt modelId="{1D01CA2B-6DF3-41E3-900F-9C3D837C4243}" type="pres">
      <dgm:prSet presAssocID="{8863E6C9-BCBD-43AF-A261-A13BA8E52FF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ed"/>
        </a:ext>
      </dgm:extLst>
    </dgm:pt>
    <dgm:pt modelId="{C6582052-3437-4A5D-9B8D-6B0BFE0F8ED4}" type="pres">
      <dgm:prSet presAssocID="{8863E6C9-BCBD-43AF-A261-A13BA8E52FF6}" presName="spaceRect" presStyleCnt="0"/>
      <dgm:spPr/>
    </dgm:pt>
    <dgm:pt modelId="{4562E7ED-5C1D-4249-AF43-8FD817862335}" type="pres">
      <dgm:prSet presAssocID="{8863E6C9-BCBD-43AF-A261-A13BA8E52FF6}" presName="parTx" presStyleLbl="revTx" presStyleIdx="0" presStyleCnt="4">
        <dgm:presLayoutVars>
          <dgm:chMax val="0"/>
          <dgm:chPref val="0"/>
        </dgm:presLayoutVars>
      </dgm:prSet>
      <dgm:spPr/>
    </dgm:pt>
    <dgm:pt modelId="{B6C2884E-254E-4982-91E5-4DA3A1EEBA4A}" type="pres">
      <dgm:prSet presAssocID="{04C626CF-3A45-4D42-BBDA-D6F0671702D0}" presName="sibTrans" presStyleCnt="0"/>
      <dgm:spPr/>
    </dgm:pt>
    <dgm:pt modelId="{0F44024E-0587-40E5-AE5E-8E1AB6FADC7C}" type="pres">
      <dgm:prSet presAssocID="{AFB43CBD-586F-41C1-A915-6F265B44C4D2}" presName="compNode" presStyleCnt="0"/>
      <dgm:spPr/>
    </dgm:pt>
    <dgm:pt modelId="{7046C6A5-DAB2-42B7-91DC-0A3169F85EAA}" type="pres">
      <dgm:prSet presAssocID="{AFB43CBD-586F-41C1-A915-6F265B44C4D2}" presName="bgRect" presStyleLbl="bgShp" presStyleIdx="1" presStyleCnt="4"/>
      <dgm:spPr/>
    </dgm:pt>
    <dgm:pt modelId="{FF0D9F58-585B-45BE-8F12-8104B0E538D3}" type="pres">
      <dgm:prSet presAssocID="{AFB43CBD-586F-41C1-A915-6F265B44C4D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49608C9A-9F4F-4C5C-A88A-41ED7E19B39B}" type="pres">
      <dgm:prSet presAssocID="{AFB43CBD-586F-41C1-A915-6F265B44C4D2}" presName="spaceRect" presStyleCnt="0"/>
      <dgm:spPr/>
    </dgm:pt>
    <dgm:pt modelId="{AE40570D-210C-4607-856A-660FF108D4BF}" type="pres">
      <dgm:prSet presAssocID="{AFB43CBD-586F-41C1-A915-6F265B44C4D2}" presName="parTx" presStyleLbl="revTx" presStyleIdx="1" presStyleCnt="4">
        <dgm:presLayoutVars>
          <dgm:chMax val="0"/>
          <dgm:chPref val="0"/>
        </dgm:presLayoutVars>
      </dgm:prSet>
      <dgm:spPr/>
    </dgm:pt>
    <dgm:pt modelId="{22CF4154-E2DC-4B60-A27E-888B77843E28}" type="pres">
      <dgm:prSet presAssocID="{C1B12C2E-F49D-4498-8845-750E5046882C}" presName="sibTrans" presStyleCnt="0"/>
      <dgm:spPr/>
    </dgm:pt>
    <dgm:pt modelId="{2B485F64-1EB4-4B41-8BFF-5B7B063CC22F}" type="pres">
      <dgm:prSet presAssocID="{69856354-F59A-48BE-A8C4-1B923E8370B2}" presName="compNode" presStyleCnt="0"/>
      <dgm:spPr/>
    </dgm:pt>
    <dgm:pt modelId="{E173E483-00F9-47C1-A902-1848161DE33D}" type="pres">
      <dgm:prSet presAssocID="{69856354-F59A-48BE-A8C4-1B923E8370B2}" presName="bgRect" presStyleLbl="bgShp" presStyleIdx="2" presStyleCnt="4"/>
      <dgm:spPr/>
    </dgm:pt>
    <dgm:pt modelId="{0CD933E8-ADC1-4022-B31A-6E4EFCDF208F}" type="pres">
      <dgm:prSet presAssocID="{69856354-F59A-48BE-A8C4-1B923E8370B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7919151D-88CD-4674-9D8B-C2CB45BF6975}" type="pres">
      <dgm:prSet presAssocID="{69856354-F59A-48BE-A8C4-1B923E8370B2}" presName="spaceRect" presStyleCnt="0"/>
      <dgm:spPr/>
    </dgm:pt>
    <dgm:pt modelId="{884D522C-D12A-45E1-B913-82C2112D03D9}" type="pres">
      <dgm:prSet presAssocID="{69856354-F59A-48BE-A8C4-1B923E8370B2}" presName="parTx" presStyleLbl="revTx" presStyleIdx="2" presStyleCnt="4">
        <dgm:presLayoutVars>
          <dgm:chMax val="0"/>
          <dgm:chPref val="0"/>
        </dgm:presLayoutVars>
      </dgm:prSet>
      <dgm:spPr/>
    </dgm:pt>
    <dgm:pt modelId="{544A0045-0D53-4906-9EBB-9A42D5FC204A}" type="pres">
      <dgm:prSet presAssocID="{D734233E-51A2-42D7-B59F-F05B035D7CD8}" presName="sibTrans" presStyleCnt="0"/>
      <dgm:spPr/>
    </dgm:pt>
    <dgm:pt modelId="{4B1BBEA9-2088-4CAA-89CC-3B0941458E95}" type="pres">
      <dgm:prSet presAssocID="{8FA1C97F-D295-406F-ADC0-51E9B65C6AD3}" presName="compNode" presStyleCnt="0"/>
      <dgm:spPr/>
    </dgm:pt>
    <dgm:pt modelId="{25E032B0-F3B3-4330-B8B9-86262A7FD125}" type="pres">
      <dgm:prSet presAssocID="{8FA1C97F-D295-406F-ADC0-51E9B65C6AD3}" presName="bgRect" presStyleLbl="bgShp" presStyleIdx="3" presStyleCnt="4"/>
      <dgm:spPr/>
    </dgm:pt>
    <dgm:pt modelId="{E49383AD-2DC7-4EC6-A2CC-ABA401380630}" type="pres">
      <dgm:prSet presAssocID="{8FA1C97F-D295-406F-ADC0-51E9B65C6AD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leep"/>
        </a:ext>
      </dgm:extLst>
    </dgm:pt>
    <dgm:pt modelId="{2CD015CD-6A2C-4E51-8EB8-DD828C313DDC}" type="pres">
      <dgm:prSet presAssocID="{8FA1C97F-D295-406F-ADC0-51E9B65C6AD3}" presName="spaceRect" presStyleCnt="0"/>
      <dgm:spPr/>
    </dgm:pt>
    <dgm:pt modelId="{6394D5FB-C02F-4591-8570-38868318E3CE}" type="pres">
      <dgm:prSet presAssocID="{8FA1C97F-D295-406F-ADC0-51E9B65C6AD3}" presName="parTx" presStyleLbl="revTx" presStyleIdx="3" presStyleCnt="4">
        <dgm:presLayoutVars>
          <dgm:chMax val="0"/>
          <dgm:chPref val="0"/>
        </dgm:presLayoutVars>
      </dgm:prSet>
      <dgm:spPr/>
    </dgm:pt>
  </dgm:ptLst>
  <dgm:cxnLst>
    <dgm:cxn modelId="{7B082307-51BA-4135-B55C-4A36624882AF}" srcId="{1E792606-8794-48F4-A912-59FE48179B72}" destId="{69856354-F59A-48BE-A8C4-1B923E8370B2}" srcOrd="2" destOrd="0" parTransId="{512FD5E4-2B23-4119-A8C9-36ACB66FAB07}" sibTransId="{D734233E-51A2-42D7-B59F-F05B035D7CD8}"/>
    <dgm:cxn modelId="{E853BC4F-96BC-5446-BD35-12A5169F2CFA}" type="presOf" srcId="{69856354-F59A-48BE-A8C4-1B923E8370B2}" destId="{884D522C-D12A-45E1-B913-82C2112D03D9}" srcOrd="0" destOrd="0" presId="urn:microsoft.com/office/officeart/2018/2/layout/IconVerticalSolidList"/>
    <dgm:cxn modelId="{F4F8935E-F56D-40B5-A04C-57FF26A97063}" srcId="{1E792606-8794-48F4-A912-59FE48179B72}" destId="{8863E6C9-BCBD-43AF-A261-A13BA8E52FF6}" srcOrd="0" destOrd="0" parTransId="{AB8CD08E-DC77-4C34-A8D0-B8AE8E526506}" sibTransId="{04C626CF-3A45-4D42-BBDA-D6F0671702D0}"/>
    <dgm:cxn modelId="{6A6582AA-D731-4003-91E7-B6269F0E367D}" srcId="{1E792606-8794-48F4-A912-59FE48179B72}" destId="{8FA1C97F-D295-406F-ADC0-51E9B65C6AD3}" srcOrd="3" destOrd="0" parTransId="{3DB4DF8C-4326-46C4-8BC0-931FDA8A163E}" sibTransId="{8C72249A-19F8-4524-813D-22A02FE4DD74}"/>
    <dgm:cxn modelId="{C23A41B0-8800-6C46-A5F7-6B79F0C64B27}" type="presOf" srcId="{1E792606-8794-48F4-A912-59FE48179B72}" destId="{FE2C29CC-1D68-44C8-A55A-DA4173DAA47B}" srcOrd="0" destOrd="0" presId="urn:microsoft.com/office/officeart/2018/2/layout/IconVerticalSolidList"/>
    <dgm:cxn modelId="{6F92E1BD-FA6D-934C-B2F0-16F968D35116}" type="presOf" srcId="{8FA1C97F-D295-406F-ADC0-51E9B65C6AD3}" destId="{6394D5FB-C02F-4591-8570-38868318E3CE}" srcOrd="0" destOrd="0" presId="urn:microsoft.com/office/officeart/2018/2/layout/IconVerticalSolidList"/>
    <dgm:cxn modelId="{F978E4C4-B50F-42CC-A302-370292396805}" srcId="{1E792606-8794-48F4-A912-59FE48179B72}" destId="{AFB43CBD-586F-41C1-A915-6F265B44C4D2}" srcOrd="1" destOrd="0" parTransId="{C7AE985C-482C-463D-B903-55D560DA6625}" sibTransId="{C1B12C2E-F49D-4498-8845-750E5046882C}"/>
    <dgm:cxn modelId="{F46954E4-F145-F248-B137-A6C45DA6352E}" type="presOf" srcId="{AFB43CBD-586F-41C1-A915-6F265B44C4D2}" destId="{AE40570D-210C-4607-856A-660FF108D4BF}" srcOrd="0" destOrd="0" presId="urn:microsoft.com/office/officeart/2018/2/layout/IconVerticalSolidList"/>
    <dgm:cxn modelId="{D7D152EF-6385-9D48-ACCF-6BC073B8B684}" type="presOf" srcId="{8863E6C9-BCBD-43AF-A261-A13BA8E52FF6}" destId="{4562E7ED-5C1D-4249-AF43-8FD817862335}" srcOrd="0" destOrd="0" presId="urn:microsoft.com/office/officeart/2018/2/layout/IconVerticalSolidList"/>
    <dgm:cxn modelId="{77EDC9A8-C49B-3342-BF72-B21C432E76E0}" type="presParOf" srcId="{FE2C29CC-1D68-44C8-A55A-DA4173DAA47B}" destId="{249391D3-06AF-4305-B2E3-145973EA8D9F}" srcOrd="0" destOrd="0" presId="urn:microsoft.com/office/officeart/2018/2/layout/IconVerticalSolidList"/>
    <dgm:cxn modelId="{0DF4420D-52F9-A94E-8EEB-9B0AE3D3152A}" type="presParOf" srcId="{249391D3-06AF-4305-B2E3-145973EA8D9F}" destId="{B8DDD73F-DC46-4944-AB63-C32873FF4ECC}" srcOrd="0" destOrd="0" presId="urn:microsoft.com/office/officeart/2018/2/layout/IconVerticalSolidList"/>
    <dgm:cxn modelId="{5B4019B9-663E-F341-8CC1-3D5BAF48F7DF}" type="presParOf" srcId="{249391D3-06AF-4305-B2E3-145973EA8D9F}" destId="{1D01CA2B-6DF3-41E3-900F-9C3D837C4243}" srcOrd="1" destOrd="0" presId="urn:microsoft.com/office/officeart/2018/2/layout/IconVerticalSolidList"/>
    <dgm:cxn modelId="{AA7C4669-FECA-BE4F-A32F-AACACCA49E58}" type="presParOf" srcId="{249391D3-06AF-4305-B2E3-145973EA8D9F}" destId="{C6582052-3437-4A5D-9B8D-6B0BFE0F8ED4}" srcOrd="2" destOrd="0" presId="urn:microsoft.com/office/officeart/2018/2/layout/IconVerticalSolidList"/>
    <dgm:cxn modelId="{31E995BB-E20A-864A-AE7C-653676F187FE}" type="presParOf" srcId="{249391D3-06AF-4305-B2E3-145973EA8D9F}" destId="{4562E7ED-5C1D-4249-AF43-8FD817862335}" srcOrd="3" destOrd="0" presId="urn:microsoft.com/office/officeart/2018/2/layout/IconVerticalSolidList"/>
    <dgm:cxn modelId="{809A3F20-BB24-E848-96CF-CE27B0596E04}" type="presParOf" srcId="{FE2C29CC-1D68-44C8-A55A-DA4173DAA47B}" destId="{B6C2884E-254E-4982-91E5-4DA3A1EEBA4A}" srcOrd="1" destOrd="0" presId="urn:microsoft.com/office/officeart/2018/2/layout/IconVerticalSolidList"/>
    <dgm:cxn modelId="{B17CE8E1-99D6-CE4D-895D-A97D3F22325A}" type="presParOf" srcId="{FE2C29CC-1D68-44C8-A55A-DA4173DAA47B}" destId="{0F44024E-0587-40E5-AE5E-8E1AB6FADC7C}" srcOrd="2" destOrd="0" presId="urn:microsoft.com/office/officeart/2018/2/layout/IconVerticalSolidList"/>
    <dgm:cxn modelId="{CDCD5B13-4104-5B4C-B3B4-77F88995364B}" type="presParOf" srcId="{0F44024E-0587-40E5-AE5E-8E1AB6FADC7C}" destId="{7046C6A5-DAB2-42B7-91DC-0A3169F85EAA}" srcOrd="0" destOrd="0" presId="urn:microsoft.com/office/officeart/2018/2/layout/IconVerticalSolidList"/>
    <dgm:cxn modelId="{ACE56397-D5A1-F54C-993B-CC41AF82CDCC}" type="presParOf" srcId="{0F44024E-0587-40E5-AE5E-8E1AB6FADC7C}" destId="{FF0D9F58-585B-45BE-8F12-8104B0E538D3}" srcOrd="1" destOrd="0" presId="urn:microsoft.com/office/officeart/2018/2/layout/IconVerticalSolidList"/>
    <dgm:cxn modelId="{DAE85030-D025-8A4E-AC7A-E1FEB0F7751A}" type="presParOf" srcId="{0F44024E-0587-40E5-AE5E-8E1AB6FADC7C}" destId="{49608C9A-9F4F-4C5C-A88A-41ED7E19B39B}" srcOrd="2" destOrd="0" presId="urn:microsoft.com/office/officeart/2018/2/layout/IconVerticalSolidList"/>
    <dgm:cxn modelId="{CAFACA16-1B0D-D64E-8D8B-5EAE735614CF}" type="presParOf" srcId="{0F44024E-0587-40E5-AE5E-8E1AB6FADC7C}" destId="{AE40570D-210C-4607-856A-660FF108D4BF}" srcOrd="3" destOrd="0" presId="urn:microsoft.com/office/officeart/2018/2/layout/IconVerticalSolidList"/>
    <dgm:cxn modelId="{F00D2F2D-1D71-D748-A2F2-9C5A8C53941C}" type="presParOf" srcId="{FE2C29CC-1D68-44C8-A55A-DA4173DAA47B}" destId="{22CF4154-E2DC-4B60-A27E-888B77843E28}" srcOrd="3" destOrd="0" presId="urn:microsoft.com/office/officeart/2018/2/layout/IconVerticalSolidList"/>
    <dgm:cxn modelId="{C6EB19D1-2F45-9743-89D8-828E0497478D}" type="presParOf" srcId="{FE2C29CC-1D68-44C8-A55A-DA4173DAA47B}" destId="{2B485F64-1EB4-4B41-8BFF-5B7B063CC22F}" srcOrd="4" destOrd="0" presId="urn:microsoft.com/office/officeart/2018/2/layout/IconVerticalSolidList"/>
    <dgm:cxn modelId="{84E3D177-7995-1141-8A08-4BCCF6846BD4}" type="presParOf" srcId="{2B485F64-1EB4-4B41-8BFF-5B7B063CC22F}" destId="{E173E483-00F9-47C1-A902-1848161DE33D}" srcOrd="0" destOrd="0" presId="urn:microsoft.com/office/officeart/2018/2/layout/IconVerticalSolidList"/>
    <dgm:cxn modelId="{53162F8E-071A-F349-A056-835F892B2B1E}" type="presParOf" srcId="{2B485F64-1EB4-4B41-8BFF-5B7B063CC22F}" destId="{0CD933E8-ADC1-4022-B31A-6E4EFCDF208F}" srcOrd="1" destOrd="0" presId="urn:microsoft.com/office/officeart/2018/2/layout/IconVerticalSolidList"/>
    <dgm:cxn modelId="{8B9C6E84-CE75-014E-81B1-249467EF256C}" type="presParOf" srcId="{2B485F64-1EB4-4B41-8BFF-5B7B063CC22F}" destId="{7919151D-88CD-4674-9D8B-C2CB45BF6975}" srcOrd="2" destOrd="0" presId="urn:microsoft.com/office/officeart/2018/2/layout/IconVerticalSolidList"/>
    <dgm:cxn modelId="{150ACD6B-1499-6D4C-994F-D2A77185212D}" type="presParOf" srcId="{2B485F64-1EB4-4B41-8BFF-5B7B063CC22F}" destId="{884D522C-D12A-45E1-B913-82C2112D03D9}" srcOrd="3" destOrd="0" presId="urn:microsoft.com/office/officeart/2018/2/layout/IconVerticalSolidList"/>
    <dgm:cxn modelId="{971C8029-20CC-3A4B-946E-39B3032ADDD8}" type="presParOf" srcId="{FE2C29CC-1D68-44C8-A55A-DA4173DAA47B}" destId="{544A0045-0D53-4906-9EBB-9A42D5FC204A}" srcOrd="5" destOrd="0" presId="urn:microsoft.com/office/officeart/2018/2/layout/IconVerticalSolidList"/>
    <dgm:cxn modelId="{BE776F80-1F90-8446-AD78-2531F6F6A8BE}" type="presParOf" srcId="{FE2C29CC-1D68-44C8-A55A-DA4173DAA47B}" destId="{4B1BBEA9-2088-4CAA-89CC-3B0941458E95}" srcOrd="6" destOrd="0" presId="urn:microsoft.com/office/officeart/2018/2/layout/IconVerticalSolidList"/>
    <dgm:cxn modelId="{DD3AE4F6-C7A2-BE4E-AE46-45F5C4CCEAF4}" type="presParOf" srcId="{4B1BBEA9-2088-4CAA-89CC-3B0941458E95}" destId="{25E032B0-F3B3-4330-B8B9-86262A7FD125}" srcOrd="0" destOrd="0" presId="urn:microsoft.com/office/officeart/2018/2/layout/IconVerticalSolidList"/>
    <dgm:cxn modelId="{11AC0412-908E-3146-BE50-41B1AC2AE961}" type="presParOf" srcId="{4B1BBEA9-2088-4CAA-89CC-3B0941458E95}" destId="{E49383AD-2DC7-4EC6-A2CC-ABA401380630}" srcOrd="1" destOrd="0" presId="urn:microsoft.com/office/officeart/2018/2/layout/IconVerticalSolidList"/>
    <dgm:cxn modelId="{9FF98CFE-6B89-E84F-9673-886DFD431493}" type="presParOf" srcId="{4B1BBEA9-2088-4CAA-89CC-3B0941458E95}" destId="{2CD015CD-6A2C-4E51-8EB8-DD828C313DDC}" srcOrd="2" destOrd="0" presId="urn:microsoft.com/office/officeart/2018/2/layout/IconVerticalSolidList"/>
    <dgm:cxn modelId="{678D42AB-F8D7-BD47-8CE2-384421355477}" type="presParOf" srcId="{4B1BBEA9-2088-4CAA-89CC-3B0941458E95}" destId="{6394D5FB-C02F-4591-8570-38868318E3C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6C31B2-5906-4620-9C42-01317169721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A2DAEEFF-00DB-4C08-AB47-9FDF6199555C}">
      <dgm:prSet/>
      <dgm:spPr/>
      <dgm:t>
        <a:bodyPr/>
        <a:lstStyle/>
        <a:p>
          <a:r>
            <a:rPr lang="en-US" b="1" dirty="0"/>
            <a:t>(I)</a:t>
          </a:r>
        </a:p>
        <a:p>
          <a:r>
            <a:rPr lang="en-US" b="1" dirty="0" err="1"/>
            <a:t>llness</a:t>
          </a:r>
          <a:r>
            <a:rPr lang="en-US" b="1" dirty="0"/>
            <a:t> Severity</a:t>
          </a:r>
          <a:endParaRPr lang="en-US" dirty="0"/>
        </a:p>
      </dgm:t>
    </dgm:pt>
    <dgm:pt modelId="{AE189580-CF72-48C4-90DE-A57FBB59AC90}" type="parTrans" cxnId="{C318ADEA-7403-4CA7-82AA-149E9FF9DAE4}">
      <dgm:prSet/>
      <dgm:spPr/>
      <dgm:t>
        <a:bodyPr/>
        <a:lstStyle/>
        <a:p>
          <a:endParaRPr lang="en-US"/>
        </a:p>
      </dgm:t>
    </dgm:pt>
    <dgm:pt modelId="{33735DC4-F33C-4BCB-A744-42F9C711A16E}" type="sibTrans" cxnId="{C318ADEA-7403-4CA7-82AA-149E9FF9DAE4}">
      <dgm:prSet/>
      <dgm:spPr/>
      <dgm:t>
        <a:bodyPr/>
        <a:lstStyle/>
        <a:p>
          <a:endParaRPr lang="en-US"/>
        </a:p>
      </dgm:t>
    </dgm:pt>
    <dgm:pt modelId="{58BEC44A-443E-4C45-8442-8C2D284A8D29}">
      <dgm:prSet/>
      <dgm:spPr/>
      <dgm:t>
        <a:bodyPr/>
        <a:lstStyle/>
        <a:p>
          <a:r>
            <a:rPr lang="en-US"/>
            <a:t>Stable vs. unstable</a:t>
          </a:r>
        </a:p>
      </dgm:t>
    </dgm:pt>
    <dgm:pt modelId="{4DFB6C63-58F7-4323-9E01-722FFFD1F3FF}" type="parTrans" cxnId="{4B55D88D-2833-4B27-8103-774DB14C9382}">
      <dgm:prSet/>
      <dgm:spPr/>
      <dgm:t>
        <a:bodyPr/>
        <a:lstStyle/>
        <a:p>
          <a:endParaRPr lang="en-US"/>
        </a:p>
      </dgm:t>
    </dgm:pt>
    <dgm:pt modelId="{5AB24251-A5B6-462F-BA0F-AC9AD1E11A70}" type="sibTrans" cxnId="{4B55D88D-2833-4B27-8103-774DB14C9382}">
      <dgm:prSet/>
      <dgm:spPr/>
      <dgm:t>
        <a:bodyPr/>
        <a:lstStyle/>
        <a:p>
          <a:endParaRPr lang="en-US"/>
        </a:p>
      </dgm:t>
    </dgm:pt>
    <dgm:pt modelId="{953A1965-99FD-4001-978E-3DF4BF94B8CC}">
      <dgm:prSet/>
      <dgm:spPr/>
      <dgm:t>
        <a:bodyPr/>
        <a:lstStyle/>
        <a:p>
          <a:r>
            <a:rPr lang="en-US" b="1" dirty="0"/>
            <a:t>(P)</a:t>
          </a:r>
        </a:p>
        <a:p>
          <a:r>
            <a:rPr lang="en-US" b="1" dirty="0"/>
            <a:t>Patient Summary</a:t>
          </a:r>
          <a:endParaRPr lang="en-US" dirty="0"/>
        </a:p>
      </dgm:t>
    </dgm:pt>
    <dgm:pt modelId="{F8820EB6-7E1C-4D27-AF51-DCC4D8893418}" type="parTrans" cxnId="{B1653396-1FD6-4762-A0D0-8315E966D2E5}">
      <dgm:prSet/>
      <dgm:spPr/>
      <dgm:t>
        <a:bodyPr/>
        <a:lstStyle/>
        <a:p>
          <a:endParaRPr lang="en-US"/>
        </a:p>
      </dgm:t>
    </dgm:pt>
    <dgm:pt modelId="{349200F2-2909-4F2D-AB29-868FB2CF955A}" type="sibTrans" cxnId="{B1653396-1FD6-4762-A0D0-8315E966D2E5}">
      <dgm:prSet/>
      <dgm:spPr/>
      <dgm:t>
        <a:bodyPr/>
        <a:lstStyle/>
        <a:p>
          <a:endParaRPr lang="en-US"/>
        </a:p>
      </dgm:t>
    </dgm:pt>
    <dgm:pt modelId="{F2D09B4A-954A-47BE-B19E-D12AF52A36D9}">
      <dgm:prSet/>
      <dgm:spPr/>
      <dgm:t>
        <a:bodyPr/>
        <a:lstStyle/>
        <a:p>
          <a:r>
            <a:rPr lang="en-US"/>
            <a:t>Summary Statement</a:t>
          </a:r>
        </a:p>
      </dgm:t>
    </dgm:pt>
    <dgm:pt modelId="{E19987D7-725A-4D3D-8E58-FBDB84310DF2}" type="parTrans" cxnId="{ACF19258-CDFA-4885-ADBA-EDDC5EB31DE0}">
      <dgm:prSet/>
      <dgm:spPr/>
      <dgm:t>
        <a:bodyPr/>
        <a:lstStyle/>
        <a:p>
          <a:endParaRPr lang="en-US"/>
        </a:p>
      </dgm:t>
    </dgm:pt>
    <dgm:pt modelId="{7BCDA25A-7CAC-4E05-BF8F-48470F5C2C9D}" type="sibTrans" cxnId="{ACF19258-CDFA-4885-ADBA-EDDC5EB31DE0}">
      <dgm:prSet/>
      <dgm:spPr/>
      <dgm:t>
        <a:bodyPr/>
        <a:lstStyle/>
        <a:p>
          <a:endParaRPr lang="en-US"/>
        </a:p>
      </dgm:t>
    </dgm:pt>
    <dgm:pt modelId="{FCCAB952-5E19-4F4F-A73F-27B9ECD7454A}">
      <dgm:prSet/>
      <dgm:spPr/>
      <dgm:t>
        <a:bodyPr/>
        <a:lstStyle/>
        <a:p>
          <a:r>
            <a:rPr lang="en-US"/>
            <a:t>Events leading up to admission or care transition</a:t>
          </a:r>
        </a:p>
      </dgm:t>
    </dgm:pt>
    <dgm:pt modelId="{661E94AA-C2E0-4F5C-8D3E-DAD7F2A67124}" type="parTrans" cxnId="{4209EB98-9759-44D4-8DFF-F7691F13FD91}">
      <dgm:prSet/>
      <dgm:spPr/>
      <dgm:t>
        <a:bodyPr/>
        <a:lstStyle/>
        <a:p>
          <a:endParaRPr lang="en-US"/>
        </a:p>
      </dgm:t>
    </dgm:pt>
    <dgm:pt modelId="{5548D0C1-B060-4E52-A89E-A686F63AB64B}" type="sibTrans" cxnId="{4209EB98-9759-44D4-8DFF-F7691F13FD91}">
      <dgm:prSet/>
      <dgm:spPr/>
      <dgm:t>
        <a:bodyPr/>
        <a:lstStyle/>
        <a:p>
          <a:endParaRPr lang="en-US"/>
        </a:p>
      </dgm:t>
    </dgm:pt>
    <dgm:pt modelId="{BBE904BA-72D5-4611-86A6-B9BB27CEBFF3}">
      <dgm:prSet/>
      <dgm:spPr/>
      <dgm:t>
        <a:bodyPr/>
        <a:lstStyle/>
        <a:p>
          <a:r>
            <a:rPr lang="en-US" dirty="0"/>
            <a:t>Hospital course or treatment plan</a:t>
          </a:r>
        </a:p>
      </dgm:t>
    </dgm:pt>
    <dgm:pt modelId="{D0727E31-F92A-437C-8E40-3EEA596A1E67}" type="parTrans" cxnId="{084F0B23-4CE8-4B04-863F-474C477021A7}">
      <dgm:prSet/>
      <dgm:spPr/>
      <dgm:t>
        <a:bodyPr/>
        <a:lstStyle/>
        <a:p>
          <a:endParaRPr lang="en-US"/>
        </a:p>
      </dgm:t>
    </dgm:pt>
    <dgm:pt modelId="{DB488824-1A1E-451C-B5A7-25C3AC8A955F}" type="sibTrans" cxnId="{084F0B23-4CE8-4B04-863F-474C477021A7}">
      <dgm:prSet/>
      <dgm:spPr/>
      <dgm:t>
        <a:bodyPr/>
        <a:lstStyle/>
        <a:p>
          <a:endParaRPr lang="en-US"/>
        </a:p>
      </dgm:t>
    </dgm:pt>
    <dgm:pt modelId="{90CD6B4D-10ED-4D5F-B7DA-E02986C3269B}">
      <dgm:prSet/>
      <dgm:spPr/>
      <dgm:t>
        <a:bodyPr/>
        <a:lstStyle/>
        <a:p>
          <a:r>
            <a:rPr lang="en-US"/>
            <a:t>Ongoing assessment</a:t>
          </a:r>
        </a:p>
      </dgm:t>
    </dgm:pt>
    <dgm:pt modelId="{BD6AE867-B89A-4681-A695-9FE9C4C3003B}" type="parTrans" cxnId="{3867CA8D-D347-45CA-9FAC-F159C29B7645}">
      <dgm:prSet/>
      <dgm:spPr/>
      <dgm:t>
        <a:bodyPr/>
        <a:lstStyle/>
        <a:p>
          <a:endParaRPr lang="en-US"/>
        </a:p>
      </dgm:t>
    </dgm:pt>
    <dgm:pt modelId="{0BF2ADA8-BD42-4030-911F-EAEDA91DEB98}" type="sibTrans" cxnId="{3867CA8D-D347-45CA-9FAC-F159C29B7645}">
      <dgm:prSet/>
      <dgm:spPr/>
      <dgm:t>
        <a:bodyPr/>
        <a:lstStyle/>
        <a:p>
          <a:endParaRPr lang="en-US"/>
        </a:p>
      </dgm:t>
    </dgm:pt>
    <dgm:pt modelId="{CC8B13AB-563A-4663-9AE5-B0BBE9934C20}">
      <dgm:prSet/>
      <dgm:spPr/>
      <dgm:t>
        <a:bodyPr/>
        <a:lstStyle/>
        <a:p>
          <a:r>
            <a:rPr lang="en-US"/>
            <a:t>Contingency plan</a:t>
          </a:r>
        </a:p>
      </dgm:t>
    </dgm:pt>
    <dgm:pt modelId="{FC4277A2-2D75-4723-8D23-6A45AF0F6C20}" type="parTrans" cxnId="{44441F98-470B-4A59-B3BC-3E22FC9F04FE}">
      <dgm:prSet/>
      <dgm:spPr/>
      <dgm:t>
        <a:bodyPr/>
        <a:lstStyle/>
        <a:p>
          <a:endParaRPr lang="en-US"/>
        </a:p>
      </dgm:t>
    </dgm:pt>
    <dgm:pt modelId="{31B565D1-18CE-4F16-9FCD-0AD101E8DB99}" type="sibTrans" cxnId="{44441F98-470B-4A59-B3BC-3E22FC9F04FE}">
      <dgm:prSet/>
      <dgm:spPr/>
      <dgm:t>
        <a:bodyPr/>
        <a:lstStyle/>
        <a:p>
          <a:endParaRPr lang="en-US"/>
        </a:p>
      </dgm:t>
    </dgm:pt>
    <dgm:pt modelId="{77DEFFD9-6B7D-43E2-A3D3-E5083C16ECEE}">
      <dgm:prSet/>
      <dgm:spPr/>
      <dgm:t>
        <a:bodyPr/>
        <a:lstStyle/>
        <a:p>
          <a:r>
            <a:rPr lang="en-US" b="1" dirty="0"/>
            <a:t>(A)</a:t>
          </a:r>
        </a:p>
        <a:p>
          <a:r>
            <a:rPr lang="en-US" b="1" dirty="0"/>
            <a:t>Action List</a:t>
          </a:r>
          <a:endParaRPr lang="en-US" dirty="0"/>
        </a:p>
      </dgm:t>
    </dgm:pt>
    <dgm:pt modelId="{0CFDC66E-7829-4632-A666-F68CA08DBFAD}" type="parTrans" cxnId="{021EA43E-AA91-42FE-A5DC-8F493E801C5C}">
      <dgm:prSet/>
      <dgm:spPr/>
      <dgm:t>
        <a:bodyPr/>
        <a:lstStyle/>
        <a:p>
          <a:endParaRPr lang="en-US"/>
        </a:p>
      </dgm:t>
    </dgm:pt>
    <dgm:pt modelId="{CDBF8A31-B22B-4A46-BA8F-D61588D96E2B}" type="sibTrans" cxnId="{021EA43E-AA91-42FE-A5DC-8F493E801C5C}">
      <dgm:prSet/>
      <dgm:spPr/>
      <dgm:t>
        <a:bodyPr/>
        <a:lstStyle/>
        <a:p>
          <a:endParaRPr lang="en-US"/>
        </a:p>
      </dgm:t>
    </dgm:pt>
    <dgm:pt modelId="{FF1F2958-6F75-448E-93C5-8E447F4AC074}">
      <dgm:prSet/>
      <dgm:spPr/>
      <dgm:t>
        <a:bodyPr/>
        <a:lstStyle/>
        <a:p>
          <a:r>
            <a:rPr lang="en-US"/>
            <a:t>To-do list</a:t>
          </a:r>
        </a:p>
      </dgm:t>
    </dgm:pt>
    <dgm:pt modelId="{81A33688-8DE9-4729-8BD3-64F20C3323CC}" type="parTrans" cxnId="{8046E06A-7193-4E83-BB56-CE34001717FA}">
      <dgm:prSet/>
      <dgm:spPr/>
      <dgm:t>
        <a:bodyPr/>
        <a:lstStyle/>
        <a:p>
          <a:endParaRPr lang="en-US"/>
        </a:p>
      </dgm:t>
    </dgm:pt>
    <dgm:pt modelId="{09B813F3-9E40-4575-BFF1-1F96797FF5F6}" type="sibTrans" cxnId="{8046E06A-7193-4E83-BB56-CE34001717FA}">
      <dgm:prSet/>
      <dgm:spPr/>
      <dgm:t>
        <a:bodyPr/>
        <a:lstStyle/>
        <a:p>
          <a:endParaRPr lang="en-US"/>
        </a:p>
      </dgm:t>
    </dgm:pt>
    <dgm:pt modelId="{BA6D4CE4-D90E-4676-AE7C-4A116EA7D5E1}">
      <dgm:prSet/>
      <dgm:spPr/>
      <dgm:t>
        <a:bodyPr/>
        <a:lstStyle/>
        <a:p>
          <a:r>
            <a:rPr lang="en-US"/>
            <a:t>Timelines and ownership</a:t>
          </a:r>
        </a:p>
      </dgm:t>
    </dgm:pt>
    <dgm:pt modelId="{53CEF571-3DCF-4FB1-BC0F-3DD5F13D7AAE}" type="parTrans" cxnId="{6B358CF1-1FD9-47EA-A5D4-38AC68DFA9E5}">
      <dgm:prSet/>
      <dgm:spPr/>
      <dgm:t>
        <a:bodyPr/>
        <a:lstStyle/>
        <a:p>
          <a:endParaRPr lang="en-US"/>
        </a:p>
      </dgm:t>
    </dgm:pt>
    <dgm:pt modelId="{8195480E-98A8-46B6-8EF0-3FD2CCEE0F68}" type="sibTrans" cxnId="{6B358CF1-1FD9-47EA-A5D4-38AC68DFA9E5}">
      <dgm:prSet/>
      <dgm:spPr/>
      <dgm:t>
        <a:bodyPr/>
        <a:lstStyle/>
        <a:p>
          <a:endParaRPr lang="en-US"/>
        </a:p>
      </dgm:t>
    </dgm:pt>
    <dgm:pt modelId="{79F4C95C-11A6-4E06-83C6-0D0F8F0389F4}">
      <dgm:prSet/>
      <dgm:spPr/>
      <dgm:t>
        <a:bodyPr/>
        <a:lstStyle/>
        <a:p>
          <a:r>
            <a:rPr lang="en-US" b="1" dirty="0"/>
            <a:t>(S)</a:t>
          </a:r>
        </a:p>
        <a:p>
          <a:r>
            <a:rPr lang="en-US" b="1" dirty="0"/>
            <a:t>Situation Awareness &amp; Contingency Planning</a:t>
          </a:r>
          <a:endParaRPr lang="en-US" dirty="0"/>
        </a:p>
      </dgm:t>
    </dgm:pt>
    <dgm:pt modelId="{790F5516-6454-41E4-8493-7C3E6F1701D0}" type="parTrans" cxnId="{B312870B-5EF2-4DC2-8EF2-D25ECAC99D93}">
      <dgm:prSet/>
      <dgm:spPr/>
      <dgm:t>
        <a:bodyPr/>
        <a:lstStyle/>
        <a:p>
          <a:endParaRPr lang="en-US"/>
        </a:p>
      </dgm:t>
    </dgm:pt>
    <dgm:pt modelId="{EA042A9A-3AAA-4A35-A367-91E43AD0692A}" type="sibTrans" cxnId="{B312870B-5EF2-4DC2-8EF2-D25ECAC99D93}">
      <dgm:prSet/>
      <dgm:spPr/>
      <dgm:t>
        <a:bodyPr/>
        <a:lstStyle/>
        <a:p>
          <a:endParaRPr lang="en-US"/>
        </a:p>
      </dgm:t>
    </dgm:pt>
    <dgm:pt modelId="{78D68AE4-7863-453A-8957-2E84DA6A7158}">
      <dgm:prSet/>
      <dgm:spPr/>
      <dgm:t>
        <a:bodyPr/>
        <a:lstStyle/>
        <a:p>
          <a:r>
            <a:rPr lang="en-US"/>
            <a:t>Know what's going on</a:t>
          </a:r>
        </a:p>
      </dgm:t>
    </dgm:pt>
    <dgm:pt modelId="{68727535-D62D-49A1-85AB-2DB1FFD9DBF1}" type="parTrans" cxnId="{63D19CAA-FED5-4E99-A8E1-8A190690B621}">
      <dgm:prSet/>
      <dgm:spPr/>
      <dgm:t>
        <a:bodyPr/>
        <a:lstStyle/>
        <a:p>
          <a:endParaRPr lang="en-US"/>
        </a:p>
      </dgm:t>
    </dgm:pt>
    <dgm:pt modelId="{5DE1C476-000B-4581-AA59-FEB7F69CA5BA}" type="sibTrans" cxnId="{63D19CAA-FED5-4E99-A8E1-8A190690B621}">
      <dgm:prSet/>
      <dgm:spPr/>
      <dgm:t>
        <a:bodyPr/>
        <a:lstStyle/>
        <a:p>
          <a:endParaRPr lang="en-US"/>
        </a:p>
      </dgm:t>
    </dgm:pt>
    <dgm:pt modelId="{664E04BF-560F-4D88-84FC-DC4FE5435473}">
      <dgm:prSet/>
      <dgm:spPr/>
      <dgm:t>
        <a:bodyPr/>
        <a:lstStyle/>
        <a:p>
          <a:r>
            <a:rPr lang="en-US"/>
            <a:t>Plan for what might happen</a:t>
          </a:r>
        </a:p>
      </dgm:t>
    </dgm:pt>
    <dgm:pt modelId="{0210DF05-958E-41EA-BF2B-27ACDA2C7700}" type="parTrans" cxnId="{81A91129-D93C-462B-B654-0C755477E66E}">
      <dgm:prSet/>
      <dgm:spPr/>
      <dgm:t>
        <a:bodyPr/>
        <a:lstStyle/>
        <a:p>
          <a:endParaRPr lang="en-US"/>
        </a:p>
      </dgm:t>
    </dgm:pt>
    <dgm:pt modelId="{C1BE694F-6B62-4D90-AADB-6F4A3B1C2164}" type="sibTrans" cxnId="{81A91129-D93C-462B-B654-0C755477E66E}">
      <dgm:prSet/>
      <dgm:spPr/>
      <dgm:t>
        <a:bodyPr/>
        <a:lstStyle/>
        <a:p>
          <a:endParaRPr lang="en-US"/>
        </a:p>
      </dgm:t>
    </dgm:pt>
    <dgm:pt modelId="{E6ED08FC-0E91-43CA-9E29-650F04EF94CB}">
      <dgm:prSet/>
      <dgm:spPr/>
      <dgm:t>
        <a:bodyPr/>
        <a:lstStyle/>
        <a:p>
          <a:r>
            <a:rPr lang="en-US" b="1" dirty="0"/>
            <a:t>(S)</a:t>
          </a:r>
        </a:p>
        <a:p>
          <a:r>
            <a:rPr lang="en-US" b="1" dirty="0"/>
            <a:t>Synthesis by Receiver</a:t>
          </a:r>
          <a:endParaRPr lang="en-US" dirty="0"/>
        </a:p>
      </dgm:t>
    </dgm:pt>
    <dgm:pt modelId="{F6E05BD8-25CE-42E4-9D9D-2C8D0EA90FAA}" type="parTrans" cxnId="{5B1301C2-F4C3-4286-AC5F-E6EB938F04C0}">
      <dgm:prSet/>
      <dgm:spPr/>
      <dgm:t>
        <a:bodyPr/>
        <a:lstStyle/>
        <a:p>
          <a:endParaRPr lang="en-US"/>
        </a:p>
      </dgm:t>
    </dgm:pt>
    <dgm:pt modelId="{445C8A85-9213-4305-9E98-5E3FF3326B6B}" type="sibTrans" cxnId="{5B1301C2-F4C3-4286-AC5F-E6EB938F04C0}">
      <dgm:prSet/>
      <dgm:spPr/>
      <dgm:t>
        <a:bodyPr/>
        <a:lstStyle/>
        <a:p>
          <a:endParaRPr lang="en-US"/>
        </a:p>
      </dgm:t>
    </dgm:pt>
    <dgm:pt modelId="{1B3CEF37-9F99-41FF-9A44-E77AC94E485E}">
      <dgm:prSet/>
      <dgm:spPr/>
      <dgm:t>
        <a:bodyPr/>
        <a:lstStyle/>
        <a:p>
          <a:r>
            <a:rPr lang="en-US"/>
            <a:t>Receiver summarizes what was heard</a:t>
          </a:r>
        </a:p>
      </dgm:t>
    </dgm:pt>
    <dgm:pt modelId="{62EF0973-D59A-44F6-A0CB-7F78958CE4D2}" type="parTrans" cxnId="{1F135A31-AE05-4AEB-A391-64A10857543C}">
      <dgm:prSet/>
      <dgm:spPr/>
      <dgm:t>
        <a:bodyPr/>
        <a:lstStyle/>
        <a:p>
          <a:endParaRPr lang="en-US"/>
        </a:p>
      </dgm:t>
    </dgm:pt>
    <dgm:pt modelId="{FC57A84D-F43E-4D0B-B4B5-0BF01D25BB39}" type="sibTrans" cxnId="{1F135A31-AE05-4AEB-A391-64A10857543C}">
      <dgm:prSet/>
      <dgm:spPr/>
      <dgm:t>
        <a:bodyPr/>
        <a:lstStyle/>
        <a:p>
          <a:endParaRPr lang="en-US"/>
        </a:p>
      </dgm:t>
    </dgm:pt>
    <dgm:pt modelId="{AD68A82C-4C83-4883-BB07-668B0A1AA64F}">
      <dgm:prSet/>
      <dgm:spPr/>
      <dgm:t>
        <a:bodyPr/>
        <a:lstStyle/>
        <a:p>
          <a:r>
            <a:rPr lang="en-US"/>
            <a:t>Asks questions</a:t>
          </a:r>
        </a:p>
      </dgm:t>
    </dgm:pt>
    <dgm:pt modelId="{98FF9261-594B-4DA9-B742-DA55F1E414BB}" type="parTrans" cxnId="{02CEE52B-8828-4DD7-AB8A-43C1E81F5317}">
      <dgm:prSet/>
      <dgm:spPr/>
      <dgm:t>
        <a:bodyPr/>
        <a:lstStyle/>
        <a:p>
          <a:endParaRPr lang="en-US"/>
        </a:p>
      </dgm:t>
    </dgm:pt>
    <dgm:pt modelId="{8414CBF1-3D23-425F-A057-87A955BD135D}" type="sibTrans" cxnId="{02CEE52B-8828-4DD7-AB8A-43C1E81F5317}">
      <dgm:prSet/>
      <dgm:spPr/>
      <dgm:t>
        <a:bodyPr/>
        <a:lstStyle/>
        <a:p>
          <a:endParaRPr lang="en-US"/>
        </a:p>
      </dgm:t>
    </dgm:pt>
    <dgm:pt modelId="{505D28E1-CE12-46B3-931C-547FCA569F51}">
      <dgm:prSet/>
      <dgm:spPr/>
      <dgm:t>
        <a:bodyPr/>
        <a:lstStyle/>
        <a:p>
          <a:r>
            <a:rPr lang="en-US"/>
            <a:t>Restates key actions/to-do items</a:t>
          </a:r>
        </a:p>
      </dgm:t>
    </dgm:pt>
    <dgm:pt modelId="{EE158418-8395-48A5-9E4D-8ADBDA6147F8}" type="parTrans" cxnId="{08592D9E-25AD-402C-B0DB-C6BD794E002D}">
      <dgm:prSet/>
      <dgm:spPr/>
      <dgm:t>
        <a:bodyPr/>
        <a:lstStyle/>
        <a:p>
          <a:endParaRPr lang="en-US"/>
        </a:p>
      </dgm:t>
    </dgm:pt>
    <dgm:pt modelId="{2CB99F13-E08D-4A7C-B3A4-48483D2F2806}" type="sibTrans" cxnId="{08592D9E-25AD-402C-B0DB-C6BD794E002D}">
      <dgm:prSet/>
      <dgm:spPr/>
      <dgm:t>
        <a:bodyPr/>
        <a:lstStyle/>
        <a:p>
          <a:endParaRPr lang="en-US"/>
        </a:p>
      </dgm:t>
    </dgm:pt>
    <dgm:pt modelId="{7FFDEAD0-D299-C144-8067-04941446D9A2}" type="pres">
      <dgm:prSet presAssocID="{B66C31B2-5906-4620-9C42-01317169721E}" presName="Name0" presStyleCnt="0">
        <dgm:presLayoutVars>
          <dgm:dir/>
          <dgm:animLvl val="lvl"/>
          <dgm:resizeHandles val="exact"/>
        </dgm:presLayoutVars>
      </dgm:prSet>
      <dgm:spPr/>
    </dgm:pt>
    <dgm:pt modelId="{2CF50233-F5E0-DC41-84FC-DB4815B8AAB8}" type="pres">
      <dgm:prSet presAssocID="{A2DAEEFF-00DB-4C08-AB47-9FDF6199555C}" presName="composite" presStyleCnt="0"/>
      <dgm:spPr/>
    </dgm:pt>
    <dgm:pt modelId="{8A1BA660-A25C-CF44-A753-55D918ED9E76}" type="pres">
      <dgm:prSet presAssocID="{A2DAEEFF-00DB-4C08-AB47-9FDF6199555C}" presName="parTx" presStyleLbl="alignNode1" presStyleIdx="0" presStyleCnt="5">
        <dgm:presLayoutVars>
          <dgm:chMax val="0"/>
          <dgm:chPref val="0"/>
          <dgm:bulletEnabled val="1"/>
        </dgm:presLayoutVars>
      </dgm:prSet>
      <dgm:spPr/>
    </dgm:pt>
    <dgm:pt modelId="{69373DF6-403E-DE41-96C9-D1416C03B4DC}" type="pres">
      <dgm:prSet presAssocID="{A2DAEEFF-00DB-4C08-AB47-9FDF6199555C}" presName="desTx" presStyleLbl="alignAccFollowNode1" presStyleIdx="0" presStyleCnt="5">
        <dgm:presLayoutVars>
          <dgm:bulletEnabled val="1"/>
        </dgm:presLayoutVars>
      </dgm:prSet>
      <dgm:spPr/>
    </dgm:pt>
    <dgm:pt modelId="{DAA48C50-C6CD-7E4D-B318-C7AB4477E573}" type="pres">
      <dgm:prSet presAssocID="{33735DC4-F33C-4BCB-A744-42F9C711A16E}" presName="space" presStyleCnt="0"/>
      <dgm:spPr/>
    </dgm:pt>
    <dgm:pt modelId="{82EF0C77-7A84-3A4B-A084-0737B5C344E1}" type="pres">
      <dgm:prSet presAssocID="{953A1965-99FD-4001-978E-3DF4BF94B8CC}" presName="composite" presStyleCnt="0"/>
      <dgm:spPr/>
    </dgm:pt>
    <dgm:pt modelId="{0135CFCE-6F5C-6945-A1EF-C22BDD2858C2}" type="pres">
      <dgm:prSet presAssocID="{953A1965-99FD-4001-978E-3DF4BF94B8CC}" presName="parTx" presStyleLbl="alignNode1" presStyleIdx="1" presStyleCnt="5">
        <dgm:presLayoutVars>
          <dgm:chMax val="0"/>
          <dgm:chPref val="0"/>
          <dgm:bulletEnabled val="1"/>
        </dgm:presLayoutVars>
      </dgm:prSet>
      <dgm:spPr/>
    </dgm:pt>
    <dgm:pt modelId="{82FD1CB1-171E-6C4E-ADBE-E2F1B8937C4B}" type="pres">
      <dgm:prSet presAssocID="{953A1965-99FD-4001-978E-3DF4BF94B8CC}" presName="desTx" presStyleLbl="alignAccFollowNode1" presStyleIdx="1" presStyleCnt="5">
        <dgm:presLayoutVars>
          <dgm:bulletEnabled val="1"/>
        </dgm:presLayoutVars>
      </dgm:prSet>
      <dgm:spPr/>
    </dgm:pt>
    <dgm:pt modelId="{128A3CBA-F69F-F541-956C-42EC0C014863}" type="pres">
      <dgm:prSet presAssocID="{349200F2-2909-4F2D-AB29-868FB2CF955A}" presName="space" presStyleCnt="0"/>
      <dgm:spPr/>
    </dgm:pt>
    <dgm:pt modelId="{ECC4AADE-08D9-0940-A152-FB4CA618D199}" type="pres">
      <dgm:prSet presAssocID="{77DEFFD9-6B7D-43E2-A3D3-E5083C16ECEE}" presName="composite" presStyleCnt="0"/>
      <dgm:spPr/>
    </dgm:pt>
    <dgm:pt modelId="{D2E5207E-AF5A-0E4E-8845-11BFECEBD91B}" type="pres">
      <dgm:prSet presAssocID="{77DEFFD9-6B7D-43E2-A3D3-E5083C16ECEE}" presName="parTx" presStyleLbl="alignNode1" presStyleIdx="2" presStyleCnt="5">
        <dgm:presLayoutVars>
          <dgm:chMax val="0"/>
          <dgm:chPref val="0"/>
          <dgm:bulletEnabled val="1"/>
        </dgm:presLayoutVars>
      </dgm:prSet>
      <dgm:spPr/>
    </dgm:pt>
    <dgm:pt modelId="{360091BA-F95C-C440-A52A-43395F496099}" type="pres">
      <dgm:prSet presAssocID="{77DEFFD9-6B7D-43E2-A3D3-E5083C16ECEE}" presName="desTx" presStyleLbl="alignAccFollowNode1" presStyleIdx="2" presStyleCnt="5">
        <dgm:presLayoutVars>
          <dgm:bulletEnabled val="1"/>
        </dgm:presLayoutVars>
      </dgm:prSet>
      <dgm:spPr/>
    </dgm:pt>
    <dgm:pt modelId="{3BB87766-D02C-1742-8542-D28BD083B7A4}" type="pres">
      <dgm:prSet presAssocID="{CDBF8A31-B22B-4A46-BA8F-D61588D96E2B}" presName="space" presStyleCnt="0"/>
      <dgm:spPr/>
    </dgm:pt>
    <dgm:pt modelId="{BF31BE09-77D9-9845-BC98-9635C3383DCF}" type="pres">
      <dgm:prSet presAssocID="{79F4C95C-11A6-4E06-83C6-0D0F8F0389F4}" presName="composite" presStyleCnt="0"/>
      <dgm:spPr/>
    </dgm:pt>
    <dgm:pt modelId="{E263FB95-29A1-7140-8AD3-B3898B6D3A17}" type="pres">
      <dgm:prSet presAssocID="{79F4C95C-11A6-4E06-83C6-0D0F8F0389F4}" presName="parTx" presStyleLbl="alignNode1" presStyleIdx="3" presStyleCnt="5">
        <dgm:presLayoutVars>
          <dgm:chMax val="0"/>
          <dgm:chPref val="0"/>
          <dgm:bulletEnabled val="1"/>
        </dgm:presLayoutVars>
      </dgm:prSet>
      <dgm:spPr/>
    </dgm:pt>
    <dgm:pt modelId="{2896F293-98DB-074C-9A79-DB29E1B6E49C}" type="pres">
      <dgm:prSet presAssocID="{79F4C95C-11A6-4E06-83C6-0D0F8F0389F4}" presName="desTx" presStyleLbl="alignAccFollowNode1" presStyleIdx="3" presStyleCnt="5">
        <dgm:presLayoutVars>
          <dgm:bulletEnabled val="1"/>
        </dgm:presLayoutVars>
      </dgm:prSet>
      <dgm:spPr/>
    </dgm:pt>
    <dgm:pt modelId="{C89BF9EE-EB5E-434D-8D4C-65EC89357556}" type="pres">
      <dgm:prSet presAssocID="{EA042A9A-3AAA-4A35-A367-91E43AD0692A}" presName="space" presStyleCnt="0"/>
      <dgm:spPr/>
    </dgm:pt>
    <dgm:pt modelId="{11ED062E-9F94-4A4D-A419-B5798B751763}" type="pres">
      <dgm:prSet presAssocID="{E6ED08FC-0E91-43CA-9E29-650F04EF94CB}" presName="composite" presStyleCnt="0"/>
      <dgm:spPr/>
    </dgm:pt>
    <dgm:pt modelId="{2D1EB0A5-731A-4042-BD82-871C0A8A8632}" type="pres">
      <dgm:prSet presAssocID="{E6ED08FC-0E91-43CA-9E29-650F04EF94CB}" presName="parTx" presStyleLbl="alignNode1" presStyleIdx="4" presStyleCnt="5">
        <dgm:presLayoutVars>
          <dgm:chMax val="0"/>
          <dgm:chPref val="0"/>
          <dgm:bulletEnabled val="1"/>
        </dgm:presLayoutVars>
      </dgm:prSet>
      <dgm:spPr/>
    </dgm:pt>
    <dgm:pt modelId="{5C0005BF-7FC7-8E46-A88B-55EC1ABAD488}" type="pres">
      <dgm:prSet presAssocID="{E6ED08FC-0E91-43CA-9E29-650F04EF94CB}" presName="desTx" presStyleLbl="alignAccFollowNode1" presStyleIdx="4" presStyleCnt="5">
        <dgm:presLayoutVars>
          <dgm:bulletEnabled val="1"/>
        </dgm:presLayoutVars>
      </dgm:prSet>
      <dgm:spPr/>
    </dgm:pt>
  </dgm:ptLst>
  <dgm:cxnLst>
    <dgm:cxn modelId="{046E4103-8CA3-ED4A-A0E4-2F998C87B6FE}" type="presOf" srcId="{AD68A82C-4C83-4883-BB07-668B0A1AA64F}" destId="{5C0005BF-7FC7-8E46-A88B-55EC1ABAD488}" srcOrd="0" destOrd="1" presId="urn:microsoft.com/office/officeart/2005/8/layout/hList1"/>
    <dgm:cxn modelId="{B312870B-5EF2-4DC2-8EF2-D25ECAC99D93}" srcId="{B66C31B2-5906-4620-9C42-01317169721E}" destId="{79F4C95C-11A6-4E06-83C6-0D0F8F0389F4}" srcOrd="3" destOrd="0" parTransId="{790F5516-6454-41E4-8493-7C3E6F1701D0}" sibTransId="{EA042A9A-3AAA-4A35-A367-91E43AD0692A}"/>
    <dgm:cxn modelId="{7727B10F-6655-ED44-8718-0A3E1183FFFF}" type="presOf" srcId="{A2DAEEFF-00DB-4C08-AB47-9FDF6199555C}" destId="{8A1BA660-A25C-CF44-A753-55D918ED9E76}" srcOrd="0" destOrd="0" presId="urn:microsoft.com/office/officeart/2005/8/layout/hList1"/>
    <dgm:cxn modelId="{59FFE812-F5C3-2F46-8BA3-7699867C7E0B}" type="presOf" srcId="{953A1965-99FD-4001-978E-3DF4BF94B8CC}" destId="{0135CFCE-6F5C-6945-A1EF-C22BDD2858C2}" srcOrd="0" destOrd="0" presId="urn:microsoft.com/office/officeart/2005/8/layout/hList1"/>
    <dgm:cxn modelId="{1902EB14-F907-7848-B161-8AF2C8CF9A5F}" type="presOf" srcId="{90CD6B4D-10ED-4D5F-B7DA-E02986C3269B}" destId="{82FD1CB1-171E-6C4E-ADBE-E2F1B8937C4B}" srcOrd="0" destOrd="3" presId="urn:microsoft.com/office/officeart/2005/8/layout/hList1"/>
    <dgm:cxn modelId="{E208F814-7C7F-BC4D-8FE3-E8ED96520C1D}" type="presOf" srcId="{664E04BF-560F-4D88-84FC-DC4FE5435473}" destId="{2896F293-98DB-074C-9A79-DB29E1B6E49C}" srcOrd="0" destOrd="1" presId="urn:microsoft.com/office/officeart/2005/8/layout/hList1"/>
    <dgm:cxn modelId="{084F0B23-4CE8-4B04-863F-474C477021A7}" srcId="{953A1965-99FD-4001-978E-3DF4BF94B8CC}" destId="{BBE904BA-72D5-4611-86A6-B9BB27CEBFF3}" srcOrd="2" destOrd="0" parTransId="{D0727E31-F92A-437C-8E40-3EEA596A1E67}" sibTransId="{DB488824-1A1E-451C-B5A7-25C3AC8A955F}"/>
    <dgm:cxn modelId="{81A91129-D93C-462B-B654-0C755477E66E}" srcId="{79F4C95C-11A6-4E06-83C6-0D0F8F0389F4}" destId="{664E04BF-560F-4D88-84FC-DC4FE5435473}" srcOrd="1" destOrd="0" parTransId="{0210DF05-958E-41EA-BF2B-27ACDA2C7700}" sibTransId="{C1BE694F-6B62-4D90-AADB-6F4A3B1C2164}"/>
    <dgm:cxn modelId="{02CEE52B-8828-4DD7-AB8A-43C1E81F5317}" srcId="{E6ED08FC-0E91-43CA-9E29-650F04EF94CB}" destId="{AD68A82C-4C83-4883-BB07-668B0A1AA64F}" srcOrd="1" destOrd="0" parTransId="{98FF9261-594B-4DA9-B742-DA55F1E414BB}" sibTransId="{8414CBF1-3D23-425F-A057-87A955BD135D}"/>
    <dgm:cxn modelId="{1F135A31-AE05-4AEB-A391-64A10857543C}" srcId="{E6ED08FC-0E91-43CA-9E29-650F04EF94CB}" destId="{1B3CEF37-9F99-41FF-9A44-E77AC94E485E}" srcOrd="0" destOrd="0" parTransId="{62EF0973-D59A-44F6-A0CB-7F78958CE4D2}" sibTransId="{FC57A84D-F43E-4D0B-B4B5-0BF01D25BB39}"/>
    <dgm:cxn modelId="{DDC1333C-1DFA-574A-BE1C-EA9504084577}" type="presOf" srcId="{FF1F2958-6F75-448E-93C5-8E447F4AC074}" destId="{360091BA-F95C-C440-A52A-43395F496099}" srcOrd="0" destOrd="0" presId="urn:microsoft.com/office/officeart/2005/8/layout/hList1"/>
    <dgm:cxn modelId="{021EA43E-AA91-42FE-A5DC-8F493E801C5C}" srcId="{B66C31B2-5906-4620-9C42-01317169721E}" destId="{77DEFFD9-6B7D-43E2-A3D3-E5083C16ECEE}" srcOrd="2" destOrd="0" parTransId="{0CFDC66E-7829-4632-A666-F68CA08DBFAD}" sibTransId="{CDBF8A31-B22B-4A46-BA8F-D61588D96E2B}"/>
    <dgm:cxn modelId="{7CB21542-FFE4-B342-9684-A22D6B145EAD}" type="presOf" srcId="{79F4C95C-11A6-4E06-83C6-0D0F8F0389F4}" destId="{E263FB95-29A1-7140-8AD3-B3898B6D3A17}" srcOrd="0" destOrd="0" presId="urn:microsoft.com/office/officeart/2005/8/layout/hList1"/>
    <dgm:cxn modelId="{ACF19258-CDFA-4885-ADBA-EDDC5EB31DE0}" srcId="{953A1965-99FD-4001-978E-3DF4BF94B8CC}" destId="{F2D09B4A-954A-47BE-B19E-D12AF52A36D9}" srcOrd="0" destOrd="0" parTransId="{E19987D7-725A-4D3D-8E58-FBDB84310DF2}" sibTransId="{7BCDA25A-7CAC-4E05-BF8F-48470F5C2C9D}"/>
    <dgm:cxn modelId="{858CB258-80D2-F94D-A7F7-4622BDD6D462}" type="presOf" srcId="{78D68AE4-7863-453A-8957-2E84DA6A7158}" destId="{2896F293-98DB-074C-9A79-DB29E1B6E49C}" srcOrd="0" destOrd="0" presId="urn:microsoft.com/office/officeart/2005/8/layout/hList1"/>
    <dgm:cxn modelId="{8046E06A-7193-4E83-BB56-CE34001717FA}" srcId="{77DEFFD9-6B7D-43E2-A3D3-E5083C16ECEE}" destId="{FF1F2958-6F75-448E-93C5-8E447F4AC074}" srcOrd="0" destOrd="0" parTransId="{81A33688-8DE9-4729-8BD3-64F20C3323CC}" sibTransId="{09B813F3-9E40-4575-BFF1-1F96797FF5F6}"/>
    <dgm:cxn modelId="{C67B1A6E-D7A3-3A40-9591-ADD2EE279220}" type="presOf" srcId="{CC8B13AB-563A-4663-9AE5-B0BBE9934C20}" destId="{82FD1CB1-171E-6C4E-ADBE-E2F1B8937C4B}" srcOrd="0" destOrd="4" presId="urn:microsoft.com/office/officeart/2005/8/layout/hList1"/>
    <dgm:cxn modelId="{0A9E597C-2795-6D40-88E3-EC03D736356A}" type="presOf" srcId="{B66C31B2-5906-4620-9C42-01317169721E}" destId="{7FFDEAD0-D299-C144-8067-04941446D9A2}" srcOrd="0" destOrd="0" presId="urn:microsoft.com/office/officeart/2005/8/layout/hList1"/>
    <dgm:cxn modelId="{3867CA8D-D347-45CA-9FAC-F159C29B7645}" srcId="{953A1965-99FD-4001-978E-3DF4BF94B8CC}" destId="{90CD6B4D-10ED-4D5F-B7DA-E02986C3269B}" srcOrd="3" destOrd="0" parTransId="{BD6AE867-B89A-4681-A695-9FE9C4C3003B}" sibTransId="{0BF2ADA8-BD42-4030-911F-EAEDA91DEB98}"/>
    <dgm:cxn modelId="{4B55D88D-2833-4B27-8103-774DB14C9382}" srcId="{A2DAEEFF-00DB-4C08-AB47-9FDF6199555C}" destId="{58BEC44A-443E-4C45-8442-8C2D284A8D29}" srcOrd="0" destOrd="0" parTransId="{4DFB6C63-58F7-4323-9E01-722FFFD1F3FF}" sibTransId="{5AB24251-A5B6-462F-BA0F-AC9AD1E11A70}"/>
    <dgm:cxn modelId="{AAB22A8E-D5C2-034F-8BF3-060E304BA415}" type="presOf" srcId="{BA6D4CE4-D90E-4676-AE7C-4A116EA7D5E1}" destId="{360091BA-F95C-C440-A52A-43395F496099}" srcOrd="0" destOrd="1" presId="urn:microsoft.com/office/officeart/2005/8/layout/hList1"/>
    <dgm:cxn modelId="{B1653396-1FD6-4762-A0D0-8315E966D2E5}" srcId="{B66C31B2-5906-4620-9C42-01317169721E}" destId="{953A1965-99FD-4001-978E-3DF4BF94B8CC}" srcOrd="1" destOrd="0" parTransId="{F8820EB6-7E1C-4D27-AF51-DCC4D8893418}" sibTransId="{349200F2-2909-4F2D-AB29-868FB2CF955A}"/>
    <dgm:cxn modelId="{44441F98-470B-4A59-B3BC-3E22FC9F04FE}" srcId="{953A1965-99FD-4001-978E-3DF4BF94B8CC}" destId="{CC8B13AB-563A-4663-9AE5-B0BBE9934C20}" srcOrd="4" destOrd="0" parTransId="{FC4277A2-2D75-4723-8D23-6A45AF0F6C20}" sibTransId="{31B565D1-18CE-4F16-9FCD-0AD101E8DB99}"/>
    <dgm:cxn modelId="{4209EB98-9759-44D4-8DFF-F7691F13FD91}" srcId="{953A1965-99FD-4001-978E-3DF4BF94B8CC}" destId="{FCCAB952-5E19-4F4F-A73F-27B9ECD7454A}" srcOrd="1" destOrd="0" parTransId="{661E94AA-C2E0-4F5C-8D3E-DAD7F2A67124}" sibTransId="{5548D0C1-B060-4E52-A89E-A686F63AB64B}"/>
    <dgm:cxn modelId="{08592D9E-25AD-402C-B0DB-C6BD794E002D}" srcId="{E6ED08FC-0E91-43CA-9E29-650F04EF94CB}" destId="{505D28E1-CE12-46B3-931C-547FCA569F51}" srcOrd="2" destOrd="0" parTransId="{EE158418-8395-48A5-9E4D-8ADBDA6147F8}" sibTransId="{2CB99F13-E08D-4A7C-B3A4-48483D2F2806}"/>
    <dgm:cxn modelId="{4D2381A0-1B9C-364A-B0E7-292BCF702238}" type="presOf" srcId="{FCCAB952-5E19-4F4F-A73F-27B9ECD7454A}" destId="{82FD1CB1-171E-6C4E-ADBE-E2F1B8937C4B}" srcOrd="0" destOrd="1" presId="urn:microsoft.com/office/officeart/2005/8/layout/hList1"/>
    <dgm:cxn modelId="{63D19CAA-FED5-4E99-A8E1-8A190690B621}" srcId="{79F4C95C-11A6-4E06-83C6-0D0F8F0389F4}" destId="{78D68AE4-7863-453A-8957-2E84DA6A7158}" srcOrd="0" destOrd="0" parTransId="{68727535-D62D-49A1-85AB-2DB1FFD9DBF1}" sibTransId="{5DE1C476-000B-4581-AA59-FEB7F69CA5BA}"/>
    <dgm:cxn modelId="{5B1301C2-F4C3-4286-AC5F-E6EB938F04C0}" srcId="{B66C31B2-5906-4620-9C42-01317169721E}" destId="{E6ED08FC-0E91-43CA-9E29-650F04EF94CB}" srcOrd="4" destOrd="0" parTransId="{F6E05BD8-25CE-42E4-9D9D-2C8D0EA90FAA}" sibTransId="{445C8A85-9213-4305-9E98-5E3FF3326B6B}"/>
    <dgm:cxn modelId="{542E17D2-5C77-C244-9A8A-6A015F18B058}" type="presOf" srcId="{F2D09B4A-954A-47BE-B19E-D12AF52A36D9}" destId="{82FD1CB1-171E-6C4E-ADBE-E2F1B8937C4B}" srcOrd="0" destOrd="0" presId="urn:microsoft.com/office/officeart/2005/8/layout/hList1"/>
    <dgm:cxn modelId="{303DCDD7-C8DF-5546-AFFE-7F02B5F8B7F3}" type="presOf" srcId="{E6ED08FC-0E91-43CA-9E29-650F04EF94CB}" destId="{2D1EB0A5-731A-4042-BD82-871C0A8A8632}" srcOrd="0" destOrd="0" presId="urn:microsoft.com/office/officeart/2005/8/layout/hList1"/>
    <dgm:cxn modelId="{0D36E7D8-9CA9-0348-9F65-738A82320A25}" type="presOf" srcId="{77DEFFD9-6B7D-43E2-A3D3-E5083C16ECEE}" destId="{D2E5207E-AF5A-0E4E-8845-11BFECEBD91B}" srcOrd="0" destOrd="0" presId="urn:microsoft.com/office/officeart/2005/8/layout/hList1"/>
    <dgm:cxn modelId="{A7FD60DE-8BC7-AB47-A162-C685C59C525C}" type="presOf" srcId="{58BEC44A-443E-4C45-8442-8C2D284A8D29}" destId="{69373DF6-403E-DE41-96C9-D1416C03B4DC}" srcOrd="0" destOrd="0" presId="urn:microsoft.com/office/officeart/2005/8/layout/hList1"/>
    <dgm:cxn modelId="{C318ADEA-7403-4CA7-82AA-149E9FF9DAE4}" srcId="{B66C31B2-5906-4620-9C42-01317169721E}" destId="{A2DAEEFF-00DB-4C08-AB47-9FDF6199555C}" srcOrd="0" destOrd="0" parTransId="{AE189580-CF72-48C4-90DE-A57FBB59AC90}" sibTransId="{33735DC4-F33C-4BCB-A744-42F9C711A16E}"/>
    <dgm:cxn modelId="{6B358CF1-1FD9-47EA-A5D4-38AC68DFA9E5}" srcId="{77DEFFD9-6B7D-43E2-A3D3-E5083C16ECEE}" destId="{BA6D4CE4-D90E-4676-AE7C-4A116EA7D5E1}" srcOrd="1" destOrd="0" parTransId="{53CEF571-3DCF-4FB1-BC0F-3DD5F13D7AAE}" sibTransId="{8195480E-98A8-46B6-8EF0-3FD2CCEE0F68}"/>
    <dgm:cxn modelId="{2EBBE3F2-F937-4741-85E4-2EF4072CFC91}" type="presOf" srcId="{505D28E1-CE12-46B3-931C-547FCA569F51}" destId="{5C0005BF-7FC7-8E46-A88B-55EC1ABAD488}" srcOrd="0" destOrd="2" presId="urn:microsoft.com/office/officeart/2005/8/layout/hList1"/>
    <dgm:cxn modelId="{BBD2BDF4-F765-9A4F-ABEC-F3DEC494DC2A}" type="presOf" srcId="{1B3CEF37-9F99-41FF-9A44-E77AC94E485E}" destId="{5C0005BF-7FC7-8E46-A88B-55EC1ABAD488}" srcOrd="0" destOrd="0" presId="urn:microsoft.com/office/officeart/2005/8/layout/hList1"/>
    <dgm:cxn modelId="{98DD2CFA-C18A-1E40-96A2-935AE12146A2}" type="presOf" srcId="{BBE904BA-72D5-4611-86A6-B9BB27CEBFF3}" destId="{82FD1CB1-171E-6C4E-ADBE-E2F1B8937C4B}" srcOrd="0" destOrd="2" presId="urn:microsoft.com/office/officeart/2005/8/layout/hList1"/>
    <dgm:cxn modelId="{71369B0A-3BD5-4942-BBF8-B215F5C1F8E1}" type="presParOf" srcId="{7FFDEAD0-D299-C144-8067-04941446D9A2}" destId="{2CF50233-F5E0-DC41-84FC-DB4815B8AAB8}" srcOrd="0" destOrd="0" presId="urn:microsoft.com/office/officeart/2005/8/layout/hList1"/>
    <dgm:cxn modelId="{9738D38D-AD37-6B4D-A795-B7629B541E2E}" type="presParOf" srcId="{2CF50233-F5E0-DC41-84FC-DB4815B8AAB8}" destId="{8A1BA660-A25C-CF44-A753-55D918ED9E76}" srcOrd="0" destOrd="0" presId="urn:microsoft.com/office/officeart/2005/8/layout/hList1"/>
    <dgm:cxn modelId="{CB12A421-4C17-3F4B-9929-8601C7F28BE5}" type="presParOf" srcId="{2CF50233-F5E0-DC41-84FC-DB4815B8AAB8}" destId="{69373DF6-403E-DE41-96C9-D1416C03B4DC}" srcOrd="1" destOrd="0" presId="urn:microsoft.com/office/officeart/2005/8/layout/hList1"/>
    <dgm:cxn modelId="{CD395C2E-E6E3-0E4C-8330-29D5230D7094}" type="presParOf" srcId="{7FFDEAD0-D299-C144-8067-04941446D9A2}" destId="{DAA48C50-C6CD-7E4D-B318-C7AB4477E573}" srcOrd="1" destOrd="0" presId="urn:microsoft.com/office/officeart/2005/8/layout/hList1"/>
    <dgm:cxn modelId="{90D9F6AA-E492-5E46-80B7-E8945FC81531}" type="presParOf" srcId="{7FFDEAD0-D299-C144-8067-04941446D9A2}" destId="{82EF0C77-7A84-3A4B-A084-0737B5C344E1}" srcOrd="2" destOrd="0" presId="urn:microsoft.com/office/officeart/2005/8/layout/hList1"/>
    <dgm:cxn modelId="{AA622839-1E80-3242-95B9-BAB8BC20E1A8}" type="presParOf" srcId="{82EF0C77-7A84-3A4B-A084-0737B5C344E1}" destId="{0135CFCE-6F5C-6945-A1EF-C22BDD2858C2}" srcOrd="0" destOrd="0" presId="urn:microsoft.com/office/officeart/2005/8/layout/hList1"/>
    <dgm:cxn modelId="{05D2D6BA-10EE-4C4F-B1C0-FCBD4E5AA0E8}" type="presParOf" srcId="{82EF0C77-7A84-3A4B-A084-0737B5C344E1}" destId="{82FD1CB1-171E-6C4E-ADBE-E2F1B8937C4B}" srcOrd="1" destOrd="0" presId="urn:microsoft.com/office/officeart/2005/8/layout/hList1"/>
    <dgm:cxn modelId="{45AA590C-1A18-EC40-8B01-7BF42A006E2F}" type="presParOf" srcId="{7FFDEAD0-D299-C144-8067-04941446D9A2}" destId="{128A3CBA-F69F-F541-956C-42EC0C014863}" srcOrd="3" destOrd="0" presId="urn:microsoft.com/office/officeart/2005/8/layout/hList1"/>
    <dgm:cxn modelId="{C6185B6A-B18A-F740-A066-CD7257E4F59D}" type="presParOf" srcId="{7FFDEAD0-D299-C144-8067-04941446D9A2}" destId="{ECC4AADE-08D9-0940-A152-FB4CA618D199}" srcOrd="4" destOrd="0" presId="urn:microsoft.com/office/officeart/2005/8/layout/hList1"/>
    <dgm:cxn modelId="{F59C9AFD-3D8A-1248-842A-2ED1BCF8F084}" type="presParOf" srcId="{ECC4AADE-08D9-0940-A152-FB4CA618D199}" destId="{D2E5207E-AF5A-0E4E-8845-11BFECEBD91B}" srcOrd="0" destOrd="0" presId="urn:microsoft.com/office/officeart/2005/8/layout/hList1"/>
    <dgm:cxn modelId="{85B07AC9-E8E3-064B-92AA-5C53093B4E3E}" type="presParOf" srcId="{ECC4AADE-08D9-0940-A152-FB4CA618D199}" destId="{360091BA-F95C-C440-A52A-43395F496099}" srcOrd="1" destOrd="0" presId="urn:microsoft.com/office/officeart/2005/8/layout/hList1"/>
    <dgm:cxn modelId="{45BC63E2-1D7C-274D-834C-07DB40E77F4D}" type="presParOf" srcId="{7FFDEAD0-D299-C144-8067-04941446D9A2}" destId="{3BB87766-D02C-1742-8542-D28BD083B7A4}" srcOrd="5" destOrd="0" presId="urn:microsoft.com/office/officeart/2005/8/layout/hList1"/>
    <dgm:cxn modelId="{1EC05816-B544-5E48-AAC0-29F3484ABB5F}" type="presParOf" srcId="{7FFDEAD0-D299-C144-8067-04941446D9A2}" destId="{BF31BE09-77D9-9845-BC98-9635C3383DCF}" srcOrd="6" destOrd="0" presId="urn:microsoft.com/office/officeart/2005/8/layout/hList1"/>
    <dgm:cxn modelId="{E8BB30FF-617A-2A4D-915A-CDB15808E5FA}" type="presParOf" srcId="{BF31BE09-77D9-9845-BC98-9635C3383DCF}" destId="{E263FB95-29A1-7140-8AD3-B3898B6D3A17}" srcOrd="0" destOrd="0" presId="urn:microsoft.com/office/officeart/2005/8/layout/hList1"/>
    <dgm:cxn modelId="{BA235DA6-2363-C94D-8FE2-F1DED3462202}" type="presParOf" srcId="{BF31BE09-77D9-9845-BC98-9635C3383DCF}" destId="{2896F293-98DB-074C-9A79-DB29E1B6E49C}" srcOrd="1" destOrd="0" presId="urn:microsoft.com/office/officeart/2005/8/layout/hList1"/>
    <dgm:cxn modelId="{D0C0A2FA-D9F3-3446-B31A-5EE966048D81}" type="presParOf" srcId="{7FFDEAD0-D299-C144-8067-04941446D9A2}" destId="{C89BF9EE-EB5E-434D-8D4C-65EC89357556}" srcOrd="7" destOrd="0" presId="urn:microsoft.com/office/officeart/2005/8/layout/hList1"/>
    <dgm:cxn modelId="{6BE98DC7-AB4F-664F-9462-FA2400803763}" type="presParOf" srcId="{7FFDEAD0-D299-C144-8067-04941446D9A2}" destId="{11ED062E-9F94-4A4D-A419-B5798B751763}" srcOrd="8" destOrd="0" presId="urn:microsoft.com/office/officeart/2005/8/layout/hList1"/>
    <dgm:cxn modelId="{B683568E-115C-6049-A706-9782A35EE402}" type="presParOf" srcId="{11ED062E-9F94-4A4D-A419-B5798B751763}" destId="{2D1EB0A5-731A-4042-BD82-871C0A8A8632}" srcOrd="0" destOrd="0" presId="urn:microsoft.com/office/officeart/2005/8/layout/hList1"/>
    <dgm:cxn modelId="{5FCE033F-12E1-5B43-9E73-55BE188E4A8B}" type="presParOf" srcId="{11ED062E-9F94-4A4D-A419-B5798B751763}" destId="{5C0005BF-7FC7-8E46-A88B-55EC1ABAD48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33007D-55AC-4CF3-B134-87660921D318}"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3636D837-C69D-4E97-AA2F-D2CB1C95724E}">
      <dgm:prSet/>
      <dgm:spPr/>
      <dgm:t>
        <a:bodyPr/>
        <a:lstStyle/>
        <a:p>
          <a:r>
            <a:rPr lang="en-US"/>
            <a:t>% of patients with documented ED RN reassessment within 30 minutes of pre-transfer and within 10 minutes by receiving RN</a:t>
          </a:r>
        </a:p>
      </dgm:t>
    </dgm:pt>
    <dgm:pt modelId="{42C29AFF-852A-4437-8686-E7E5FED4DB53}" type="parTrans" cxnId="{010E0F4A-3E2D-4875-9389-B5D24EA73C89}">
      <dgm:prSet/>
      <dgm:spPr/>
      <dgm:t>
        <a:bodyPr/>
        <a:lstStyle/>
        <a:p>
          <a:endParaRPr lang="en-US"/>
        </a:p>
      </dgm:t>
    </dgm:pt>
    <dgm:pt modelId="{2A86624D-3589-4F48-A2A7-35B9D8D79E56}" type="sibTrans" cxnId="{010E0F4A-3E2D-4875-9389-B5D24EA73C89}">
      <dgm:prSet/>
      <dgm:spPr/>
      <dgm:t>
        <a:bodyPr/>
        <a:lstStyle/>
        <a:p>
          <a:endParaRPr lang="en-US"/>
        </a:p>
      </dgm:t>
    </dgm:pt>
    <dgm:pt modelId="{EE2B616F-5BFB-4429-BEB1-07CE5F782DFE}">
      <dgm:prSet/>
      <dgm:spPr/>
      <dgm:t>
        <a:bodyPr/>
        <a:lstStyle/>
        <a:p>
          <a:r>
            <a:rPr lang="en-US"/>
            <a:t>% of transfers halted/redirected by safety pause</a:t>
          </a:r>
        </a:p>
      </dgm:t>
    </dgm:pt>
    <dgm:pt modelId="{3EBFA423-8CB5-4C46-9625-BA2244B6858E}" type="parTrans" cxnId="{65F898FA-6A3B-4217-869D-1B9E998E6D34}">
      <dgm:prSet/>
      <dgm:spPr/>
      <dgm:t>
        <a:bodyPr/>
        <a:lstStyle/>
        <a:p>
          <a:endParaRPr lang="en-US"/>
        </a:p>
      </dgm:t>
    </dgm:pt>
    <dgm:pt modelId="{0D1694BA-7A77-4D27-8D99-9974479FC4C4}" type="sibTrans" cxnId="{65F898FA-6A3B-4217-869D-1B9E998E6D34}">
      <dgm:prSet/>
      <dgm:spPr/>
      <dgm:t>
        <a:bodyPr/>
        <a:lstStyle/>
        <a:p>
          <a:endParaRPr lang="en-US"/>
        </a:p>
      </dgm:t>
    </dgm:pt>
    <dgm:pt modelId="{867E6A5A-140A-4D18-9E4C-8F22A9D5C8B3}">
      <dgm:prSet/>
      <dgm:spPr/>
      <dgm:t>
        <a:bodyPr/>
        <a:lstStyle/>
        <a:p>
          <a:r>
            <a:rPr lang="en-US"/>
            <a:t>ICU transfers or rapid responses within 24h of floor admission.</a:t>
          </a:r>
        </a:p>
      </dgm:t>
    </dgm:pt>
    <dgm:pt modelId="{087C13C8-5DA7-4A23-98FA-7BB684A7B592}" type="parTrans" cxnId="{EAFCD3A2-C8BB-43DA-9CAB-B8B6E57FA1FF}">
      <dgm:prSet/>
      <dgm:spPr/>
      <dgm:t>
        <a:bodyPr/>
        <a:lstStyle/>
        <a:p>
          <a:endParaRPr lang="en-US"/>
        </a:p>
      </dgm:t>
    </dgm:pt>
    <dgm:pt modelId="{4B40642C-0CD7-4F14-8AE5-6D90B53D4C0E}" type="sibTrans" cxnId="{EAFCD3A2-C8BB-43DA-9CAB-B8B6E57FA1FF}">
      <dgm:prSet/>
      <dgm:spPr/>
      <dgm:t>
        <a:bodyPr/>
        <a:lstStyle/>
        <a:p>
          <a:endParaRPr lang="en-US"/>
        </a:p>
      </dgm:t>
    </dgm:pt>
    <dgm:pt modelId="{8CFF2D41-31F6-43BD-811C-056720FDF90D}">
      <dgm:prSet/>
      <dgm:spPr/>
      <dgm:t>
        <a:bodyPr/>
        <a:lstStyle/>
        <a:p>
          <a:r>
            <a:rPr lang="en-US"/>
            <a:t>Mortality or severe adverse events linked to inappropriate placement.</a:t>
          </a:r>
        </a:p>
      </dgm:t>
    </dgm:pt>
    <dgm:pt modelId="{816B9549-43E6-48C2-905F-7B9937618641}" type="parTrans" cxnId="{C5FA091A-7AAC-4D90-86BA-65AAC038925A}">
      <dgm:prSet/>
      <dgm:spPr/>
      <dgm:t>
        <a:bodyPr/>
        <a:lstStyle/>
        <a:p>
          <a:endParaRPr lang="en-US"/>
        </a:p>
      </dgm:t>
    </dgm:pt>
    <dgm:pt modelId="{C7C08B41-8E2C-4D88-8F5D-5410C1374053}" type="sibTrans" cxnId="{C5FA091A-7AAC-4D90-86BA-65AAC038925A}">
      <dgm:prSet/>
      <dgm:spPr/>
      <dgm:t>
        <a:bodyPr/>
        <a:lstStyle/>
        <a:p>
          <a:endParaRPr lang="en-US"/>
        </a:p>
      </dgm:t>
    </dgm:pt>
    <dgm:pt modelId="{70E8AAC1-0C67-4C44-8223-2AEF5B0B17C0}" type="pres">
      <dgm:prSet presAssocID="{AC33007D-55AC-4CF3-B134-87660921D318}" presName="matrix" presStyleCnt="0">
        <dgm:presLayoutVars>
          <dgm:chMax val="1"/>
          <dgm:dir/>
          <dgm:resizeHandles val="exact"/>
        </dgm:presLayoutVars>
      </dgm:prSet>
      <dgm:spPr/>
    </dgm:pt>
    <dgm:pt modelId="{DFE02E0F-F12F-6B48-AE94-0C839C262603}" type="pres">
      <dgm:prSet presAssocID="{AC33007D-55AC-4CF3-B134-87660921D318}" presName="diamond" presStyleLbl="bgShp" presStyleIdx="0" presStyleCnt="1"/>
      <dgm:spPr/>
    </dgm:pt>
    <dgm:pt modelId="{87DE514F-00A5-4B45-9128-46F5C11288A2}" type="pres">
      <dgm:prSet presAssocID="{AC33007D-55AC-4CF3-B134-87660921D318}" presName="quad1" presStyleLbl="node1" presStyleIdx="0" presStyleCnt="4">
        <dgm:presLayoutVars>
          <dgm:chMax val="0"/>
          <dgm:chPref val="0"/>
          <dgm:bulletEnabled val="1"/>
        </dgm:presLayoutVars>
      </dgm:prSet>
      <dgm:spPr/>
    </dgm:pt>
    <dgm:pt modelId="{B81C5E73-19C1-DF42-A1E2-0DD7126F7B4D}" type="pres">
      <dgm:prSet presAssocID="{AC33007D-55AC-4CF3-B134-87660921D318}" presName="quad2" presStyleLbl="node1" presStyleIdx="1" presStyleCnt="4">
        <dgm:presLayoutVars>
          <dgm:chMax val="0"/>
          <dgm:chPref val="0"/>
          <dgm:bulletEnabled val="1"/>
        </dgm:presLayoutVars>
      </dgm:prSet>
      <dgm:spPr/>
    </dgm:pt>
    <dgm:pt modelId="{7644AAA4-1A50-2E41-970F-3F5FF766EFA8}" type="pres">
      <dgm:prSet presAssocID="{AC33007D-55AC-4CF3-B134-87660921D318}" presName="quad3" presStyleLbl="node1" presStyleIdx="2" presStyleCnt="4">
        <dgm:presLayoutVars>
          <dgm:chMax val="0"/>
          <dgm:chPref val="0"/>
          <dgm:bulletEnabled val="1"/>
        </dgm:presLayoutVars>
      </dgm:prSet>
      <dgm:spPr/>
    </dgm:pt>
    <dgm:pt modelId="{1EBFC7BF-9862-154E-86D9-2C152921A967}" type="pres">
      <dgm:prSet presAssocID="{AC33007D-55AC-4CF3-B134-87660921D318}" presName="quad4" presStyleLbl="node1" presStyleIdx="3" presStyleCnt="4">
        <dgm:presLayoutVars>
          <dgm:chMax val="0"/>
          <dgm:chPref val="0"/>
          <dgm:bulletEnabled val="1"/>
        </dgm:presLayoutVars>
      </dgm:prSet>
      <dgm:spPr/>
    </dgm:pt>
  </dgm:ptLst>
  <dgm:cxnLst>
    <dgm:cxn modelId="{C5FA091A-7AAC-4D90-86BA-65AAC038925A}" srcId="{AC33007D-55AC-4CF3-B134-87660921D318}" destId="{8CFF2D41-31F6-43BD-811C-056720FDF90D}" srcOrd="3" destOrd="0" parTransId="{816B9549-43E6-48C2-905F-7B9937618641}" sibTransId="{C7C08B41-8E2C-4D88-8F5D-5410C1374053}"/>
    <dgm:cxn modelId="{86D5513B-0155-7E4C-95DA-BEC7B9EC1EDF}" type="presOf" srcId="{867E6A5A-140A-4D18-9E4C-8F22A9D5C8B3}" destId="{7644AAA4-1A50-2E41-970F-3F5FF766EFA8}" srcOrd="0" destOrd="0" presId="urn:microsoft.com/office/officeart/2005/8/layout/matrix3"/>
    <dgm:cxn modelId="{9C0C3F3F-5721-9140-84CB-38992012251E}" type="presOf" srcId="{EE2B616F-5BFB-4429-BEB1-07CE5F782DFE}" destId="{B81C5E73-19C1-DF42-A1E2-0DD7126F7B4D}" srcOrd="0" destOrd="0" presId="urn:microsoft.com/office/officeart/2005/8/layout/matrix3"/>
    <dgm:cxn modelId="{010E0F4A-3E2D-4875-9389-B5D24EA73C89}" srcId="{AC33007D-55AC-4CF3-B134-87660921D318}" destId="{3636D837-C69D-4E97-AA2F-D2CB1C95724E}" srcOrd="0" destOrd="0" parTransId="{42C29AFF-852A-4437-8686-E7E5FED4DB53}" sibTransId="{2A86624D-3589-4F48-A2A7-35B9D8D79E56}"/>
    <dgm:cxn modelId="{66D9DD7F-05FC-B446-B818-18717FE6BB9E}" type="presOf" srcId="{8CFF2D41-31F6-43BD-811C-056720FDF90D}" destId="{1EBFC7BF-9862-154E-86D9-2C152921A967}" srcOrd="0" destOrd="0" presId="urn:microsoft.com/office/officeart/2005/8/layout/matrix3"/>
    <dgm:cxn modelId="{CCC40B82-C381-F74C-8BBD-C5B7939A0318}" type="presOf" srcId="{AC33007D-55AC-4CF3-B134-87660921D318}" destId="{70E8AAC1-0C67-4C44-8223-2AEF5B0B17C0}" srcOrd="0" destOrd="0" presId="urn:microsoft.com/office/officeart/2005/8/layout/matrix3"/>
    <dgm:cxn modelId="{5F3DC18F-A964-C54C-8474-F41E2F60536B}" type="presOf" srcId="{3636D837-C69D-4E97-AA2F-D2CB1C95724E}" destId="{87DE514F-00A5-4B45-9128-46F5C11288A2}" srcOrd="0" destOrd="0" presId="urn:microsoft.com/office/officeart/2005/8/layout/matrix3"/>
    <dgm:cxn modelId="{EAFCD3A2-C8BB-43DA-9CAB-B8B6E57FA1FF}" srcId="{AC33007D-55AC-4CF3-B134-87660921D318}" destId="{867E6A5A-140A-4D18-9E4C-8F22A9D5C8B3}" srcOrd="2" destOrd="0" parTransId="{087C13C8-5DA7-4A23-98FA-7BB684A7B592}" sibTransId="{4B40642C-0CD7-4F14-8AE5-6D90B53D4C0E}"/>
    <dgm:cxn modelId="{65F898FA-6A3B-4217-869D-1B9E998E6D34}" srcId="{AC33007D-55AC-4CF3-B134-87660921D318}" destId="{EE2B616F-5BFB-4429-BEB1-07CE5F782DFE}" srcOrd="1" destOrd="0" parTransId="{3EBFA423-8CB5-4C46-9625-BA2244B6858E}" sibTransId="{0D1694BA-7A77-4D27-8D99-9974479FC4C4}"/>
    <dgm:cxn modelId="{F84744FA-0D15-CB43-94B6-1E9798F45C03}" type="presParOf" srcId="{70E8AAC1-0C67-4C44-8223-2AEF5B0B17C0}" destId="{DFE02E0F-F12F-6B48-AE94-0C839C262603}" srcOrd="0" destOrd="0" presId="urn:microsoft.com/office/officeart/2005/8/layout/matrix3"/>
    <dgm:cxn modelId="{BFD8C19D-C38F-DA4C-B526-1A6667C8EF7B}" type="presParOf" srcId="{70E8AAC1-0C67-4C44-8223-2AEF5B0B17C0}" destId="{87DE514F-00A5-4B45-9128-46F5C11288A2}" srcOrd="1" destOrd="0" presId="urn:microsoft.com/office/officeart/2005/8/layout/matrix3"/>
    <dgm:cxn modelId="{C71E3CBB-7DD3-7F40-82D9-27EE82230D97}" type="presParOf" srcId="{70E8AAC1-0C67-4C44-8223-2AEF5B0B17C0}" destId="{B81C5E73-19C1-DF42-A1E2-0DD7126F7B4D}" srcOrd="2" destOrd="0" presId="urn:microsoft.com/office/officeart/2005/8/layout/matrix3"/>
    <dgm:cxn modelId="{8131D18B-2843-A24A-8B09-1D03A25E7085}" type="presParOf" srcId="{70E8AAC1-0C67-4C44-8223-2AEF5B0B17C0}" destId="{7644AAA4-1A50-2E41-970F-3F5FF766EFA8}" srcOrd="3" destOrd="0" presId="urn:microsoft.com/office/officeart/2005/8/layout/matrix3"/>
    <dgm:cxn modelId="{989D2545-C698-5245-B698-AB6FC6E7216B}" type="presParOf" srcId="{70E8AAC1-0C67-4C44-8223-2AEF5B0B17C0}" destId="{1EBFC7BF-9862-154E-86D9-2C152921A967}"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CD36C-B90C-44D9-B508-ABE1650836F2}">
      <dsp:nvSpPr>
        <dsp:cNvPr id="0" name=""/>
        <dsp:cNvSpPr/>
      </dsp:nvSpPr>
      <dsp:spPr>
        <a:xfrm>
          <a:off x="276718" y="43630"/>
          <a:ext cx="1369144" cy="13691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2B798E-7EAB-416C-8A0E-20FE6E86A1E6}">
      <dsp:nvSpPr>
        <dsp:cNvPr id="0" name=""/>
        <dsp:cNvSpPr/>
      </dsp:nvSpPr>
      <dsp:spPr>
        <a:xfrm>
          <a:off x="564238" y="331150"/>
          <a:ext cx="794104" cy="794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16E086-4375-416C-AC0D-149410B4A099}">
      <dsp:nvSpPr>
        <dsp:cNvPr id="0" name=""/>
        <dsp:cNvSpPr/>
      </dsp:nvSpPr>
      <dsp:spPr>
        <a:xfrm>
          <a:off x="1939251" y="43630"/>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b="0" i="1" kern="1200" baseline="0"/>
            <a:t>ED boarding is a national public health crisis</a:t>
          </a:r>
          <a:r>
            <a:rPr lang="en-US" sz="1900" b="0" i="0" kern="1200" baseline="0"/>
            <a:t> (ACEP, 2024).</a:t>
          </a:r>
          <a:endParaRPr lang="en-US" sz="1900" kern="1200"/>
        </a:p>
      </dsp:txBody>
      <dsp:txXfrm>
        <a:off x="1939251" y="43630"/>
        <a:ext cx="3227270" cy="1369144"/>
      </dsp:txXfrm>
    </dsp:sp>
    <dsp:sp modelId="{77FBEE43-CF0B-4717-99E2-04D6F4424820}">
      <dsp:nvSpPr>
        <dsp:cNvPr id="0" name=""/>
        <dsp:cNvSpPr/>
      </dsp:nvSpPr>
      <dsp:spPr>
        <a:xfrm>
          <a:off x="5728848" y="43630"/>
          <a:ext cx="1369144" cy="13691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68C1DA-8C03-46A3-A9F6-E72B1417618B}">
      <dsp:nvSpPr>
        <dsp:cNvPr id="0" name=""/>
        <dsp:cNvSpPr/>
      </dsp:nvSpPr>
      <dsp:spPr>
        <a:xfrm>
          <a:off x="6016369" y="331150"/>
          <a:ext cx="794104" cy="794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18223E3-5141-413B-A5A0-855F53120895}">
      <dsp:nvSpPr>
        <dsp:cNvPr id="0" name=""/>
        <dsp:cNvSpPr/>
      </dsp:nvSpPr>
      <dsp:spPr>
        <a:xfrm>
          <a:off x="7391381" y="43630"/>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b="0" i="0" kern="1200" baseline="0"/>
            <a:t>Overcrowding leads to </a:t>
          </a:r>
          <a:r>
            <a:rPr lang="en-US" sz="1900" b="0" i="1" kern="1200" baseline="0"/>
            <a:t>delayed evaluations, missed deterioration, and increased mortality</a:t>
          </a:r>
          <a:r>
            <a:rPr lang="en-US" sz="1900" b="0" i="0" kern="1200" baseline="0"/>
            <a:t> (Kelen et al., 2021).</a:t>
          </a:r>
          <a:endParaRPr lang="en-US" sz="1900" kern="1200"/>
        </a:p>
      </dsp:txBody>
      <dsp:txXfrm>
        <a:off x="7391381" y="43630"/>
        <a:ext cx="3227270" cy="1369144"/>
      </dsp:txXfrm>
    </dsp:sp>
    <dsp:sp modelId="{1B9CE5E8-6794-4AD3-BD64-D20C97D6B970}">
      <dsp:nvSpPr>
        <dsp:cNvPr id="0" name=""/>
        <dsp:cNvSpPr/>
      </dsp:nvSpPr>
      <dsp:spPr>
        <a:xfrm>
          <a:off x="276718" y="1991502"/>
          <a:ext cx="1369144" cy="13691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88DA2C-E397-47CE-B427-6EB5F9229BDB}">
      <dsp:nvSpPr>
        <dsp:cNvPr id="0" name=""/>
        <dsp:cNvSpPr/>
      </dsp:nvSpPr>
      <dsp:spPr>
        <a:xfrm>
          <a:off x="564238" y="2279022"/>
          <a:ext cx="794104" cy="794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8BD664-1705-479F-8D10-AE61CF02D5E8}">
      <dsp:nvSpPr>
        <dsp:cNvPr id="0" name=""/>
        <dsp:cNvSpPr/>
      </dsp:nvSpPr>
      <dsp:spPr>
        <a:xfrm>
          <a:off x="1939251" y="1991502"/>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b="0" i="0" kern="1200" baseline="0"/>
            <a:t>Patients often sent to lower-acuity floors too soon due to bed shortages.</a:t>
          </a:r>
          <a:endParaRPr lang="en-US" sz="1900" kern="1200"/>
        </a:p>
      </dsp:txBody>
      <dsp:txXfrm>
        <a:off x="1939251" y="1991502"/>
        <a:ext cx="3227270" cy="1369144"/>
      </dsp:txXfrm>
    </dsp:sp>
    <dsp:sp modelId="{8429E902-F979-41BC-B8EE-9BDB3CE0850D}">
      <dsp:nvSpPr>
        <dsp:cNvPr id="0" name=""/>
        <dsp:cNvSpPr/>
      </dsp:nvSpPr>
      <dsp:spPr>
        <a:xfrm>
          <a:off x="5728848" y="1991502"/>
          <a:ext cx="1369144" cy="13691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CD428A-92FF-4AD0-BD36-A9A72D07EDB5}">
      <dsp:nvSpPr>
        <dsp:cNvPr id="0" name=""/>
        <dsp:cNvSpPr/>
      </dsp:nvSpPr>
      <dsp:spPr>
        <a:xfrm>
          <a:off x="6016369" y="2279022"/>
          <a:ext cx="794104" cy="794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372AB1-BB6A-4D0E-B88E-7950AF5C9B6A}">
      <dsp:nvSpPr>
        <dsp:cNvPr id="0" name=""/>
        <dsp:cNvSpPr/>
      </dsp:nvSpPr>
      <dsp:spPr>
        <a:xfrm>
          <a:off x="7391381" y="1991502"/>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b="0" i="0" kern="1200" baseline="0"/>
            <a:t>Patients are leaving the ED before full reassessment creating dangerous gaps in care.</a:t>
          </a:r>
          <a:endParaRPr lang="en-US" sz="1900" kern="1200"/>
        </a:p>
      </dsp:txBody>
      <dsp:txXfrm>
        <a:off x="7391381" y="1991502"/>
        <a:ext cx="3227270" cy="1369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DD73F-DC46-4944-AB63-C32873FF4ECC}">
      <dsp:nvSpPr>
        <dsp:cNvPr id="0" name=""/>
        <dsp:cNvSpPr/>
      </dsp:nvSpPr>
      <dsp:spPr>
        <a:xfrm>
          <a:off x="0" y="1981"/>
          <a:ext cx="5614987" cy="10041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01CA2B-6DF3-41E3-900F-9C3D837C4243}">
      <dsp:nvSpPr>
        <dsp:cNvPr id="0" name=""/>
        <dsp:cNvSpPr/>
      </dsp:nvSpPr>
      <dsp:spPr>
        <a:xfrm>
          <a:off x="303751" y="227912"/>
          <a:ext cx="552275" cy="5522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562E7ED-5C1D-4249-AF43-8FD817862335}">
      <dsp:nvSpPr>
        <dsp:cNvPr id="0" name=""/>
        <dsp:cNvSpPr/>
      </dsp:nvSpPr>
      <dsp:spPr>
        <a:xfrm>
          <a:off x="1159778" y="1981"/>
          <a:ext cx="4455208" cy="1004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271" tIns="106271" rIns="106271" bIns="106271" numCol="1" spcCol="1270" anchor="ctr" anchorCtr="0">
          <a:noAutofit/>
        </a:bodyPr>
        <a:lstStyle/>
        <a:p>
          <a:pPr marL="0" lvl="0" indent="0" algn="l" defTabSz="977900">
            <a:lnSpc>
              <a:spcPct val="100000"/>
            </a:lnSpc>
            <a:spcBef>
              <a:spcPct val="0"/>
            </a:spcBef>
            <a:spcAft>
              <a:spcPct val="35000"/>
            </a:spcAft>
            <a:buNone/>
          </a:pPr>
          <a:r>
            <a:rPr lang="en-US" sz="2200" kern="1200"/>
            <a:t>ED overcrowding and inpatient bed shortages.</a:t>
          </a:r>
        </a:p>
      </dsp:txBody>
      <dsp:txXfrm>
        <a:off x="1159778" y="1981"/>
        <a:ext cx="4455208" cy="1004136"/>
      </dsp:txXfrm>
    </dsp:sp>
    <dsp:sp modelId="{7046C6A5-DAB2-42B7-91DC-0A3169F85EAA}">
      <dsp:nvSpPr>
        <dsp:cNvPr id="0" name=""/>
        <dsp:cNvSpPr/>
      </dsp:nvSpPr>
      <dsp:spPr>
        <a:xfrm>
          <a:off x="0" y="1257152"/>
          <a:ext cx="5614987" cy="10041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0D9F58-585B-45BE-8F12-8104B0E538D3}">
      <dsp:nvSpPr>
        <dsp:cNvPr id="0" name=""/>
        <dsp:cNvSpPr/>
      </dsp:nvSpPr>
      <dsp:spPr>
        <a:xfrm>
          <a:off x="303751" y="1483083"/>
          <a:ext cx="552275" cy="5522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40570D-210C-4607-856A-660FF108D4BF}">
      <dsp:nvSpPr>
        <dsp:cNvPr id="0" name=""/>
        <dsp:cNvSpPr/>
      </dsp:nvSpPr>
      <dsp:spPr>
        <a:xfrm>
          <a:off x="1159778" y="1257152"/>
          <a:ext cx="4455208" cy="1004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271" tIns="106271" rIns="106271" bIns="106271" numCol="1" spcCol="1270" anchor="ctr" anchorCtr="0">
          <a:noAutofit/>
        </a:bodyPr>
        <a:lstStyle/>
        <a:p>
          <a:pPr marL="0" lvl="0" indent="0" algn="l" defTabSz="977900">
            <a:lnSpc>
              <a:spcPct val="100000"/>
            </a:lnSpc>
            <a:spcBef>
              <a:spcPct val="0"/>
            </a:spcBef>
            <a:spcAft>
              <a:spcPct val="35000"/>
            </a:spcAft>
            <a:buNone/>
          </a:pPr>
          <a:r>
            <a:rPr lang="en-US" sz="2200" kern="1200" dirty="0"/>
            <a:t>Lack of timely reassessment before transfer.</a:t>
          </a:r>
        </a:p>
      </dsp:txBody>
      <dsp:txXfrm>
        <a:off x="1159778" y="1257152"/>
        <a:ext cx="4455208" cy="1004136"/>
      </dsp:txXfrm>
    </dsp:sp>
    <dsp:sp modelId="{E173E483-00F9-47C1-A902-1848161DE33D}">
      <dsp:nvSpPr>
        <dsp:cNvPr id="0" name=""/>
        <dsp:cNvSpPr/>
      </dsp:nvSpPr>
      <dsp:spPr>
        <a:xfrm>
          <a:off x="0" y="2512323"/>
          <a:ext cx="5614987" cy="10041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D933E8-ADC1-4022-B31A-6E4EFCDF208F}">
      <dsp:nvSpPr>
        <dsp:cNvPr id="0" name=""/>
        <dsp:cNvSpPr/>
      </dsp:nvSpPr>
      <dsp:spPr>
        <a:xfrm>
          <a:off x="303751" y="2738254"/>
          <a:ext cx="552275" cy="5522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4D522C-D12A-45E1-B913-82C2112D03D9}">
      <dsp:nvSpPr>
        <dsp:cNvPr id="0" name=""/>
        <dsp:cNvSpPr/>
      </dsp:nvSpPr>
      <dsp:spPr>
        <a:xfrm>
          <a:off x="1159778" y="2512323"/>
          <a:ext cx="4455208" cy="1004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271" tIns="106271" rIns="106271" bIns="106271" numCol="1" spcCol="1270" anchor="ctr" anchorCtr="0">
          <a:noAutofit/>
        </a:bodyPr>
        <a:lstStyle/>
        <a:p>
          <a:pPr marL="0" lvl="0" indent="0" algn="l" defTabSz="977900">
            <a:lnSpc>
              <a:spcPct val="100000"/>
            </a:lnSpc>
            <a:spcBef>
              <a:spcPct val="0"/>
            </a:spcBef>
            <a:spcAft>
              <a:spcPct val="35000"/>
            </a:spcAft>
            <a:buNone/>
          </a:pPr>
          <a:r>
            <a:rPr lang="en-US" sz="2200" kern="1200"/>
            <a:t>Inconsistent communication between ED and inpatient RNs.</a:t>
          </a:r>
        </a:p>
      </dsp:txBody>
      <dsp:txXfrm>
        <a:off x="1159778" y="2512323"/>
        <a:ext cx="4455208" cy="1004136"/>
      </dsp:txXfrm>
    </dsp:sp>
    <dsp:sp modelId="{25E032B0-F3B3-4330-B8B9-86262A7FD125}">
      <dsp:nvSpPr>
        <dsp:cNvPr id="0" name=""/>
        <dsp:cNvSpPr/>
      </dsp:nvSpPr>
      <dsp:spPr>
        <a:xfrm>
          <a:off x="0" y="3767494"/>
          <a:ext cx="5614987" cy="10041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9383AD-2DC7-4EC6-A2CC-ABA401380630}">
      <dsp:nvSpPr>
        <dsp:cNvPr id="0" name=""/>
        <dsp:cNvSpPr/>
      </dsp:nvSpPr>
      <dsp:spPr>
        <a:xfrm>
          <a:off x="303751" y="3993425"/>
          <a:ext cx="552275" cy="5522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394D5FB-C02F-4591-8570-38868318E3CE}">
      <dsp:nvSpPr>
        <dsp:cNvPr id="0" name=""/>
        <dsp:cNvSpPr/>
      </dsp:nvSpPr>
      <dsp:spPr>
        <a:xfrm>
          <a:off x="1159778" y="3767494"/>
          <a:ext cx="4455208" cy="1004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271" tIns="106271" rIns="106271" bIns="106271" numCol="1" spcCol="1270" anchor="ctr" anchorCtr="0">
          <a:noAutofit/>
        </a:bodyPr>
        <a:lstStyle/>
        <a:p>
          <a:pPr marL="0" lvl="0" indent="0" algn="l" defTabSz="977900">
            <a:lnSpc>
              <a:spcPct val="100000"/>
            </a:lnSpc>
            <a:spcBef>
              <a:spcPct val="0"/>
            </a:spcBef>
            <a:spcAft>
              <a:spcPct val="35000"/>
            </a:spcAft>
            <a:buNone/>
          </a:pPr>
          <a:r>
            <a:rPr lang="en-US" sz="2200" kern="1200"/>
            <a:t>Focus on bed availability over patient stability.</a:t>
          </a:r>
        </a:p>
      </dsp:txBody>
      <dsp:txXfrm>
        <a:off x="1159778" y="3767494"/>
        <a:ext cx="4455208" cy="1004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BA660-A25C-CF44-A753-55D918ED9E76}">
      <dsp:nvSpPr>
        <dsp:cNvPr id="0" name=""/>
        <dsp:cNvSpPr/>
      </dsp:nvSpPr>
      <dsp:spPr>
        <a:xfrm>
          <a:off x="5107" y="447198"/>
          <a:ext cx="1957761" cy="72563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(I)</a:t>
          </a:r>
        </a:p>
        <a:p>
          <a:pPr marL="0" lvl="0" indent="0" algn="ctr" defTabSz="577850">
            <a:lnSpc>
              <a:spcPct val="90000"/>
            </a:lnSpc>
            <a:spcBef>
              <a:spcPct val="0"/>
            </a:spcBef>
            <a:spcAft>
              <a:spcPct val="35000"/>
            </a:spcAft>
            <a:buNone/>
          </a:pPr>
          <a:r>
            <a:rPr lang="en-US" sz="1300" b="1" kern="1200" dirty="0" err="1"/>
            <a:t>llness</a:t>
          </a:r>
          <a:r>
            <a:rPr lang="en-US" sz="1300" b="1" kern="1200" dirty="0"/>
            <a:t> Severity</a:t>
          </a:r>
          <a:endParaRPr lang="en-US" sz="1300" kern="1200" dirty="0"/>
        </a:p>
      </dsp:txBody>
      <dsp:txXfrm>
        <a:off x="5107" y="447198"/>
        <a:ext cx="1957761" cy="725630"/>
      </dsp:txXfrm>
    </dsp:sp>
    <dsp:sp modelId="{69373DF6-403E-DE41-96C9-D1416C03B4DC}">
      <dsp:nvSpPr>
        <dsp:cNvPr id="0" name=""/>
        <dsp:cNvSpPr/>
      </dsp:nvSpPr>
      <dsp:spPr>
        <a:xfrm>
          <a:off x="5107" y="1172828"/>
          <a:ext cx="1957761" cy="178425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Stable vs. unstable</a:t>
          </a:r>
        </a:p>
      </dsp:txBody>
      <dsp:txXfrm>
        <a:off x="5107" y="1172828"/>
        <a:ext cx="1957761" cy="1784250"/>
      </dsp:txXfrm>
    </dsp:sp>
    <dsp:sp modelId="{0135CFCE-6F5C-6945-A1EF-C22BDD2858C2}">
      <dsp:nvSpPr>
        <dsp:cNvPr id="0" name=""/>
        <dsp:cNvSpPr/>
      </dsp:nvSpPr>
      <dsp:spPr>
        <a:xfrm>
          <a:off x="2236955" y="447198"/>
          <a:ext cx="1957761" cy="72563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(P)</a:t>
          </a:r>
        </a:p>
        <a:p>
          <a:pPr marL="0" lvl="0" indent="0" algn="ctr" defTabSz="577850">
            <a:lnSpc>
              <a:spcPct val="90000"/>
            </a:lnSpc>
            <a:spcBef>
              <a:spcPct val="0"/>
            </a:spcBef>
            <a:spcAft>
              <a:spcPct val="35000"/>
            </a:spcAft>
            <a:buNone/>
          </a:pPr>
          <a:r>
            <a:rPr lang="en-US" sz="1300" b="1" kern="1200" dirty="0"/>
            <a:t>Patient Summary</a:t>
          </a:r>
          <a:endParaRPr lang="en-US" sz="1300" kern="1200" dirty="0"/>
        </a:p>
      </dsp:txBody>
      <dsp:txXfrm>
        <a:off x="2236955" y="447198"/>
        <a:ext cx="1957761" cy="725630"/>
      </dsp:txXfrm>
    </dsp:sp>
    <dsp:sp modelId="{82FD1CB1-171E-6C4E-ADBE-E2F1B8937C4B}">
      <dsp:nvSpPr>
        <dsp:cNvPr id="0" name=""/>
        <dsp:cNvSpPr/>
      </dsp:nvSpPr>
      <dsp:spPr>
        <a:xfrm>
          <a:off x="2236955" y="1172828"/>
          <a:ext cx="1957761" cy="178425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Summary Statement</a:t>
          </a:r>
        </a:p>
        <a:p>
          <a:pPr marL="114300" lvl="1" indent="-114300" algn="l" defTabSz="577850">
            <a:lnSpc>
              <a:spcPct val="90000"/>
            </a:lnSpc>
            <a:spcBef>
              <a:spcPct val="0"/>
            </a:spcBef>
            <a:spcAft>
              <a:spcPct val="15000"/>
            </a:spcAft>
            <a:buChar char="•"/>
          </a:pPr>
          <a:r>
            <a:rPr lang="en-US" sz="1300" kern="1200"/>
            <a:t>Events leading up to admission or care transition</a:t>
          </a:r>
        </a:p>
        <a:p>
          <a:pPr marL="114300" lvl="1" indent="-114300" algn="l" defTabSz="577850">
            <a:lnSpc>
              <a:spcPct val="90000"/>
            </a:lnSpc>
            <a:spcBef>
              <a:spcPct val="0"/>
            </a:spcBef>
            <a:spcAft>
              <a:spcPct val="15000"/>
            </a:spcAft>
            <a:buChar char="•"/>
          </a:pPr>
          <a:r>
            <a:rPr lang="en-US" sz="1300" kern="1200" dirty="0"/>
            <a:t>Hospital course or treatment plan</a:t>
          </a:r>
        </a:p>
        <a:p>
          <a:pPr marL="114300" lvl="1" indent="-114300" algn="l" defTabSz="577850">
            <a:lnSpc>
              <a:spcPct val="90000"/>
            </a:lnSpc>
            <a:spcBef>
              <a:spcPct val="0"/>
            </a:spcBef>
            <a:spcAft>
              <a:spcPct val="15000"/>
            </a:spcAft>
            <a:buChar char="•"/>
          </a:pPr>
          <a:r>
            <a:rPr lang="en-US" sz="1300" kern="1200"/>
            <a:t>Ongoing assessment</a:t>
          </a:r>
        </a:p>
        <a:p>
          <a:pPr marL="114300" lvl="1" indent="-114300" algn="l" defTabSz="577850">
            <a:lnSpc>
              <a:spcPct val="90000"/>
            </a:lnSpc>
            <a:spcBef>
              <a:spcPct val="0"/>
            </a:spcBef>
            <a:spcAft>
              <a:spcPct val="15000"/>
            </a:spcAft>
            <a:buChar char="•"/>
          </a:pPr>
          <a:r>
            <a:rPr lang="en-US" sz="1300" kern="1200"/>
            <a:t>Contingency plan</a:t>
          </a:r>
        </a:p>
      </dsp:txBody>
      <dsp:txXfrm>
        <a:off x="2236955" y="1172828"/>
        <a:ext cx="1957761" cy="1784250"/>
      </dsp:txXfrm>
    </dsp:sp>
    <dsp:sp modelId="{D2E5207E-AF5A-0E4E-8845-11BFECEBD91B}">
      <dsp:nvSpPr>
        <dsp:cNvPr id="0" name=""/>
        <dsp:cNvSpPr/>
      </dsp:nvSpPr>
      <dsp:spPr>
        <a:xfrm>
          <a:off x="4468804" y="447198"/>
          <a:ext cx="1957761" cy="725630"/>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(A)</a:t>
          </a:r>
        </a:p>
        <a:p>
          <a:pPr marL="0" lvl="0" indent="0" algn="ctr" defTabSz="577850">
            <a:lnSpc>
              <a:spcPct val="90000"/>
            </a:lnSpc>
            <a:spcBef>
              <a:spcPct val="0"/>
            </a:spcBef>
            <a:spcAft>
              <a:spcPct val="35000"/>
            </a:spcAft>
            <a:buNone/>
          </a:pPr>
          <a:r>
            <a:rPr lang="en-US" sz="1300" b="1" kern="1200" dirty="0"/>
            <a:t>Action List</a:t>
          </a:r>
          <a:endParaRPr lang="en-US" sz="1300" kern="1200" dirty="0"/>
        </a:p>
      </dsp:txBody>
      <dsp:txXfrm>
        <a:off x="4468804" y="447198"/>
        <a:ext cx="1957761" cy="725630"/>
      </dsp:txXfrm>
    </dsp:sp>
    <dsp:sp modelId="{360091BA-F95C-C440-A52A-43395F496099}">
      <dsp:nvSpPr>
        <dsp:cNvPr id="0" name=""/>
        <dsp:cNvSpPr/>
      </dsp:nvSpPr>
      <dsp:spPr>
        <a:xfrm>
          <a:off x="4468804" y="1172828"/>
          <a:ext cx="1957761" cy="1784250"/>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To-do list</a:t>
          </a:r>
        </a:p>
        <a:p>
          <a:pPr marL="114300" lvl="1" indent="-114300" algn="l" defTabSz="577850">
            <a:lnSpc>
              <a:spcPct val="90000"/>
            </a:lnSpc>
            <a:spcBef>
              <a:spcPct val="0"/>
            </a:spcBef>
            <a:spcAft>
              <a:spcPct val="15000"/>
            </a:spcAft>
            <a:buChar char="•"/>
          </a:pPr>
          <a:r>
            <a:rPr lang="en-US" sz="1300" kern="1200"/>
            <a:t>Timelines and ownership</a:t>
          </a:r>
        </a:p>
      </dsp:txBody>
      <dsp:txXfrm>
        <a:off x="4468804" y="1172828"/>
        <a:ext cx="1957761" cy="1784250"/>
      </dsp:txXfrm>
    </dsp:sp>
    <dsp:sp modelId="{E263FB95-29A1-7140-8AD3-B3898B6D3A17}">
      <dsp:nvSpPr>
        <dsp:cNvPr id="0" name=""/>
        <dsp:cNvSpPr/>
      </dsp:nvSpPr>
      <dsp:spPr>
        <a:xfrm>
          <a:off x="6700652" y="447198"/>
          <a:ext cx="1957761" cy="725630"/>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(S)</a:t>
          </a:r>
        </a:p>
        <a:p>
          <a:pPr marL="0" lvl="0" indent="0" algn="ctr" defTabSz="577850">
            <a:lnSpc>
              <a:spcPct val="90000"/>
            </a:lnSpc>
            <a:spcBef>
              <a:spcPct val="0"/>
            </a:spcBef>
            <a:spcAft>
              <a:spcPct val="35000"/>
            </a:spcAft>
            <a:buNone/>
          </a:pPr>
          <a:r>
            <a:rPr lang="en-US" sz="1300" b="1" kern="1200" dirty="0"/>
            <a:t>Situation Awareness &amp; Contingency Planning</a:t>
          </a:r>
          <a:endParaRPr lang="en-US" sz="1300" kern="1200" dirty="0"/>
        </a:p>
      </dsp:txBody>
      <dsp:txXfrm>
        <a:off x="6700652" y="447198"/>
        <a:ext cx="1957761" cy="725630"/>
      </dsp:txXfrm>
    </dsp:sp>
    <dsp:sp modelId="{2896F293-98DB-074C-9A79-DB29E1B6E49C}">
      <dsp:nvSpPr>
        <dsp:cNvPr id="0" name=""/>
        <dsp:cNvSpPr/>
      </dsp:nvSpPr>
      <dsp:spPr>
        <a:xfrm>
          <a:off x="6700652" y="1172828"/>
          <a:ext cx="1957761" cy="1784250"/>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Know what's going on</a:t>
          </a:r>
        </a:p>
        <a:p>
          <a:pPr marL="114300" lvl="1" indent="-114300" algn="l" defTabSz="577850">
            <a:lnSpc>
              <a:spcPct val="90000"/>
            </a:lnSpc>
            <a:spcBef>
              <a:spcPct val="0"/>
            </a:spcBef>
            <a:spcAft>
              <a:spcPct val="15000"/>
            </a:spcAft>
            <a:buChar char="•"/>
          </a:pPr>
          <a:r>
            <a:rPr lang="en-US" sz="1300" kern="1200"/>
            <a:t>Plan for what might happen</a:t>
          </a:r>
        </a:p>
      </dsp:txBody>
      <dsp:txXfrm>
        <a:off x="6700652" y="1172828"/>
        <a:ext cx="1957761" cy="1784250"/>
      </dsp:txXfrm>
    </dsp:sp>
    <dsp:sp modelId="{2D1EB0A5-731A-4042-BD82-871C0A8A8632}">
      <dsp:nvSpPr>
        <dsp:cNvPr id="0" name=""/>
        <dsp:cNvSpPr/>
      </dsp:nvSpPr>
      <dsp:spPr>
        <a:xfrm>
          <a:off x="8932500" y="447198"/>
          <a:ext cx="1957761" cy="725630"/>
        </a:xfrm>
        <a:prstGeom prst="rect">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(S)</a:t>
          </a:r>
        </a:p>
        <a:p>
          <a:pPr marL="0" lvl="0" indent="0" algn="ctr" defTabSz="577850">
            <a:lnSpc>
              <a:spcPct val="90000"/>
            </a:lnSpc>
            <a:spcBef>
              <a:spcPct val="0"/>
            </a:spcBef>
            <a:spcAft>
              <a:spcPct val="35000"/>
            </a:spcAft>
            <a:buNone/>
          </a:pPr>
          <a:r>
            <a:rPr lang="en-US" sz="1300" b="1" kern="1200" dirty="0"/>
            <a:t>Synthesis by Receiver</a:t>
          </a:r>
          <a:endParaRPr lang="en-US" sz="1300" kern="1200" dirty="0"/>
        </a:p>
      </dsp:txBody>
      <dsp:txXfrm>
        <a:off x="8932500" y="447198"/>
        <a:ext cx="1957761" cy="725630"/>
      </dsp:txXfrm>
    </dsp:sp>
    <dsp:sp modelId="{5C0005BF-7FC7-8E46-A88B-55EC1ABAD488}">
      <dsp:nvSpPr>
        <dsp:cNvPr id="0" name=""/>
        <dsp:cNvSpPr/>
      </dsp:nvSpPr>
      <dsp:spPr>
        <a:xfrm>
          <a:off x="8932500" y="1172828"/>
          <a:ext cx="1957761" cy="1784250"/>
        </a:xfrm>
        <a:prstGeom prst="rect">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Receiver summarizes what was heard</a:t>
          </a:r>
        </a:p>
        <a:p>
          <a:pPr marL="114300" lvl="1" indent="-114300" algn="l" defTabSz="577850">
            <a:lnSpc>
              <a:spcPct val="90000"/>
            </a:lnSpc>
            <a:spcBef>
              <a:spcPct val="0"/>
            </a:spcBef>
            <a:spcAft>
              <a:spcPct val="15000"/>
            </a:spcAft>
            <a:buChar char="•"/>
          </a:pPr>
          <a:r>
            <a:rPr lang="en-US" sz="1300" kern="1200"/>
            <a:t>Asks questions</a:t>
          </a:r>
        </a:p>
        <a:p>
          <a:pPr marL="114300" lvl="1" indent="-114300" algn="l" defTabSz="577850">
            <a:lnSpc>
              <a:spcPct val="90000"/>
            </a:lnSpc>
            <a:spcBef>
              <a:spcPct val="0"/>
            </a:spcBef>
            <a:spcAft>
              <a:spcPct val="15000"/>
            </a:spcAft>
            <a:buChar char="•"/>
          </a:pPr>
          <a:r>
            <a:rPr lang="en-US" sz="1300" kern="1200"/>
            <a:t>Restates key actions/to-do items</a:t>
          </a:r>
        </a:p>
      </dsp:txBody>
      <dsp:txXfrm>
        <a:off x="8932500" y="1172828"/>
        <a:ext cx="1957761" cy="1784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02E0F-F12F-6B48-AE94-0C839C262603}">
      <dsp:nvSpPr>
        <dsp:cNvPr id="0" name=""/>
        <dsp:cNvSpPr/>
      </dsp:nvSpPr>
      <dsp:spPr>
        <a:xfrm>
          <a:off x="420687" y="0"/>
          <a:ext cx="4773613" cy="477361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DE514F-00A5-4B45-9128-46F5C11288A2}">
      <dsp:nvSpPr>
        <dsp:cNvPr id="0" name=""/>
        <dsp:cNvSpPr/>
      </dsp:nvSpPr>
      <dsp:spPr>
        <a:xfrm>
          <a:off x="874180" y="453493"/>
          <a:ext cx="1861709" cy="186170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 of patients with documented ED RN reassessment within 30 minutes of pre-transfer and within 10 minutes by receiving RN</a:t>
          </a:r>
        </a:p>
      </dsp:txBody>
      <dsp:txXfrm>
        <a:off x="965061" y="544374"/>
        <a:ext cx="1679947" cy="1679947"/>
      </dsp:txXfrm>
    </dsp:sp>
    <dsp:sp modelId="{B81C5E73-19C1-DF42-A1E2-0DD7126F7B4D}">
      <dsp:nvSpPr>
        <dsp:cNvPr id="0" name=""/>
        <dsp:cNvSpPr/>
      </dsp:nvSpPr>
      <dsp:spPr>
        <a:xfrm>
          <a:off x="2879097" y="453493"/>
          <a:ext cx="1861709" cy="1861709"/>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 of transfers halted/redirected by safety pause</a:t>
          </a:r>
        </a:p>
      </dsp:txBody>
      <dsp:txXfrm>
        <a:off x="2969978" y="544374"/>
        <a:ext cx="1679947" cy="1679947"/>
      </dsp:txXfrm>
    </dsp:sp>
    <dsp:sp modelId="{7644AAA4-1A50-2E41-970F-3F5FF766EFA8}">
      <dsp:nvSpPr>
        <dsp:cNvPr id="0" name=""/>
        <dsp:cNvSpPr/>
      </dsp:nvSpPr>
      <dsp:spPr>
        <a:xfrm>
          <a:off x="874180" y="2458410"/>
          <a:ext cx="1861709" cy="1861709"/>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ICU transfers or rapid responses within 24h of floor admission.</a:t>
          </a:r>
        </a:p>
      </dsp:txBody>
      <dsp:txXfrm>
        <a:off x="965061" y="2549291"/>
        <a:ext cx="1679947" cy="1679947"/>
      </dsp:txXfrm>
    </dsp:sp>
    <dsp:sp modelId="{1EBFC7BF-9862-154E-86D9-2C152921A967}">
      <dsp:nvSpPr>
        <dsp:cNvPr id="0" name=""/>
        <dsp:cNvSpPr/>
      </dsp:nvSpPr>
      <dsp:spPr>
        <a:xfrm>
          <a:off x="2879097" y="2458410"/>
          <a:ext cx="1861709" cy="1861709"/>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Mortality or severe adverse events linked to inappropriate placement.</a:t>
          </a:r>
        </a:p>
      </dsp:txBody>
      <dsp:txXfrm>
        <a:off x="2969978" y="2549291"/>
        <a:ext cx="1679947" cy="167994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27FF9-65B8-D049-A139-F3AE09017062}" type="datetimeFigureOut">
              <a:rPr lang="en-US" smtClean="0"/>
              <a:t>10/30/25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6D77F-1600-CD49-AAF6-B6DC512FBA1D}" type="slidenum">
              <a:rPr lang="en-US" smtClean="0"/>
              <a:t>‹#›</a:t>
            </a:fld>
            <a:endParaRPr lang="en-US"/>
          </a:p>
        </p:txBody>
      </p:sp>
    </p:spTree>
    <p:extLst>
      <p:ext uri="{BB962C8B-B14F-4D97-AF65-F5344CB8AC3E}">
        <p14:creationId xmlns:p14="http://schemas.microsoft.com/office/powerpoint/2010/main" val="378834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My concern is that this patient was not ever properly evaluated by the surgery team in the first place, or at minimum, no RN had recently seen this patient before he was sent to the floor. This is not an ED RN blame game (I was originally an ED nurse first and foremost before switching to med surg). This is a call for concern about ED overcrowding, improper monitoring or care able to be given in ED holding, and improper floor assignments. "Emergency department crowding is a sentinel indicator of health system functioning. While often dismissed as mere inconvenience for patients, impact of ED crowding on avoidable patient morbidity and mortality is well documented but remains largely under appreciated.(Kelen, et al., 2021)"</a:t>
            </a:r>
          </a:p>
          <a:p>
            <a:r>
              <a:rPr lang="en-US" sz="1200" kern="1200" dirty="0">
                <a:solidFill>
                  <a:schemeClr val="tx1"/>
                </a:solidFill>
                <a:effectLst/>
                <a:latin typeface="+mn-lt"/>
                <a:ea typeface="+mn-ea"/>
                <a:cs typeface="+mn-cs"/>
              </a:rPr>
              <a:t>If I had been stuck in another patient room and not seen this patient immediately upon arrival or if I had not had an excellent tech, manager and team leader backing me, then I am very terrified to think if this patient would be alive today. </a:t>
            </a:r>
          </a:p>
          <a:p>
            <a:r>
              <a:rPr lang="en-US" sz="1200" kern="1200" dirty="0">
                <a:solidFill>
                  <a:schemeClr val="tx1"/>
                </a:solidFill>
                <a:effectLst/>
                <a:latin typeface="+mn-lt"/>
                <a:ea typeface="+mn-ea"/>
                <a:cs typeface="+mn-cs"/>
              </a:rPr>
              <a:t>As a team this grand rounds I would like to discuss ways to seek out gaps in our current transfer process including communication and reassessment responsibilities. I would like us to explore strategies for improving patient safety during unit transfers.</a:t>
            </a:r>
            <a:r>
              <a:rPr lang="en-US" dirty="0">
                <a:effectLst/>
              </a:rPr>
              <a:t> </a:t>
            </a:r>
            <a:endParaRPr lang="en-US" dirty="0"/>
          </a:p>
        </p:txBody>
      </p:sp>
      <p:sp>
        <p:nvSpPr>
          <p:cNvPr id="4" name="Slide Number Placeholder 3"/>
          <p:cNvSpPr>
            <a:spLocks noGrp="1"/>
          </p:cNvSpPr>
          <p:nvPr>
            <p:ph type="sldNum" sz="quarter" idx="5"/>
          </p:nvPr>
        </p:nvSpPr>
        <p:spPr/>
        <p:txBody>
          <a:bodyPr/>
          <a:lstStyle/>
          <a:p>
            <a:fld id="{67C6D77F-1600-CD49-AAF6-B6DC512FBA1D}" type="slidenum">
              <a:rPr lang="en-US" smtClean="0"/>
              <a:t>2</a:t>
            </a:fld>
            <a:endParaRPr lang="en-US"/>
          </a:p>
        </p:txBody>
      </p:sp>
    </p:spTree>
    <p:extLst>
      <p:ext uri="{BB962C8B-B14F-4D97-AF65-F5344CB8AC3E}">
        <p14:creationId xmlns:p14="http://schemas.microsoft.com/office/powerpoint/2010/main" val="7264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Emergency Department boarding represents a growing public health crisis that extends far beyond inconvenience. It endangers patient safety and places significant strain on health care providers. According to the American College of Emergency Physicians (ACEP, 2024), boarding occurs when patients remain in the ED after receiving initial stabilization because no inpatient beds are available. This prolonged holding pattern creates system-wide delays in care delivery and exposes patients to unnecessary risks while they await appropriate placement.</a:t>
            </a:r>
          </a:p>
          <a:p>
            <a:r>
              <a:rPr lang="en-US" sz="1200" kern="1200" dirty="0">
                <a:solidFill>
                  <a:schemeClr val="tx1"/>
                </a:solidFill>
                <a:effectLst/>
                <a:latin typeface="+mn-lt"/>
                <a:ea typeface="+mn-ea"/>
                <a:cs typeface="+mn-cs"/>
              </a:rPr>
              <a:t>Kelen (2021) identifies ED crowding as a sentinel indicator of dysfunction across the entire health care system. This source attributes much of the problem to misaligned hospital economic structures that incentivize maintaining high inpatient occupancy levels. This financial model leaves little flexibility for admitting patients from the ED, resulting in backups that force clinicians to prioritize bed availability over clinical appropriateness. Consequently, patients are often placed on units that lack the appropriate level of care or monitoring capabilities for their acuity, creating downstream safety hazards. What may appear to relieve pressure in the ED ultimately redistributes risk throughout the hospital system.</a:t>
            </a:r>
          </a:p>
          <a:p>
            <a:r>
              <a:rPr lang="en-US" sz="1200" kern="1200" dirty="0">
                <a:solidFill>
                  <a:schemeClr val="tx1"/>
                </a:solidFill>
                <a:effectLst/>
                <a:latin typeface="+mn-lt"/>
                <a:ea typeface="+mn-ea"/>
                <a:cs typeface="+mn-cs"/>
              </a:rPr>
              <a:t>Richards (2022) emphasizes the substandard nature of care that occurs when patients are boarded in hallways or transferred hastily to units ill-equipped to meet their needs. In these situations, nurse-to-patient ratios often exceed safe limits, and care becomes fragmented across staff managing multiple patients in different areas. The inability to provide consistent assessment of vital signs, mental status, and telemetry further increases the potential for missed clinical deterioration. This compromised standard of care underscores the inherent dangers of placing patients in inappropriate environments simply because a bed is open.</a:t>
            </a:r>
          </a:p>
          <a:p>
            <a:r>
              <a:rPr lang="en-US" sz="1200" kern="1200" dirty="0">
                <a:solidFill>
                  <a:schemeClr val="tx1"/>
                </a:solidFill>
                <a:effectLst/>
                <a:latin typeface="+mn-lt"/>
                <a:ea typeface="+mn-ea"/>
                <a:cs typeface="+mn-cs"/>
              </a:rPr>
              <a:t>Rutherford (2022) argues that true improvement requires a hospital-wide and community-based approach to patient flow rather than isolated “quick fixes.” Moving patients to any available bed does not resolve the underlying issue of system inefficiency. Instead, it perpetuates unsafe transitions and short-term relief. Sustainable solutions must focus on timely discharges, coordinated admissions, and broader efforts to improve community access to care. Without addressing these interconnected flow issues, hospitals will continue to experience the same pattern of overcrowding, delayed admissions, and misplaced patients.</a:t>
            </a:r>
          </a:p>
          <a:p>
            <a:r>
              <a:rPr lang="en-US" sz="1200" kern="1200" dirty="0">
                <a:solidFill>
                  <a:schemeClr val="tx1"/>
                </a:solidFill>
                <a:effectLst/>
                <a:latin typeface="+mn-lt"/>
                <a:ea typeface="+mn-ea"/>
                <a:cs typeface="+mn-cs"/>
              </a:rPr>
              <a:t>Sartini (2022) introduces the concept of “exit block,” which occurs when patients cannot be moved out of the ED due to bed unavailability. This phenomenon leads to overcrowding and inefficient use of staff resources, as clinicians devote substantial time caring for boarded patients who have completed ED treatment but cannot be transferred. The resulting inefficiency not only burdens staff but also contributes to delayed care for new arrivals and overall reduced quality across the continuum of hospital services.</a:t>
            </a:r>
          </a:p>
          <a:p>
            <a:r>
              <a:rPr lang="en-US" sz="1200" kern="1200" dirty="0">
                <a:solidFill>
                  <a:schemeClr val="tx1"/>
                </a:solidFill>
                <a:effectLst/>
                <a:latin typeface="+mn-lt"/>
                <a:ea typeface="+mn-ea"/>
                <a:cs typeface="+mn-cs"/>
              </a:rPr>
              <a:t>Collectively, these findings reveal a systemic failure in hospital flow and resource management that drives the unsafe practice of rushing patient placement into any open bed regardless of suitability. This “bed over patient” mentality reflects institutional pressures to maintain throughput metrics at the expense of safety and quality. The consequences are clear: increased morbidity and mortality, reduced staff morale, and erosion of care standards. </a:t>
            </a:r>
            <a:r>
              <a:rPr lang="en-US" sz="1200" kern="1200">
                <a:solidFill>
                  <a:schemeClr val="tx1"/>
                </a:solidFill>
                <a:effectLst/>
                <a:latin typeface="+mn-lt"/>
                <a:ea typeface="+mn-ea"/>
                <a:cs typeface="+mn-cs"/>
              </a:rPr>
              <a:t>Addressing ED boarding demands holistic, interdepartmental reform focused on optimizing patient flow, aligning economic incentives, and ensuring that each patient receives care in the right bed, at the right time, for the right reason.</a:t>
            </a:r>
          </a:p>
          <a:p>
            <a:endParaRPr lang="en-US"/>
          </a:p>
        </p:txBody>
      </p:sp>
      <p:sp>
        <p:nvSpPr>
          <p:cNvPr id="4" name="Slide Number Placeholder 3"/>
          <p:cNvSpPr>
            <a:spLocks noGrp="1"/>
          </p:cNvSpPr>
          <p:nvPr>
            <p:ph type="sldNum" sz="quarter" idx="5"/>
          </p:nvPr>
        </p:nvSpPr>
        <p:spPr/>
        <p:txBody>
          <a:bodyPr/>
          <a:lstStyle/>
          <a:p>
            <a:fld id="{67C6D77F-1600-CD49-AAF6-B6DC512FBA1D}" type="slidenum">
              <a:rPr lang="en-US" smtClean="0"/>
              <a:t>3</a:t>
            </a:fld>
            <a:endParaRPr lang="en-US"/>
          </a:p>
        </p:txBody>
      </p:sp>
    </p:spTree>
    <p:extLst>
      <p:ext uri="{BB962C8B-B14F-4D97-AF65-F5344CB8AC3E}">
        <p14:creationId xmlns:p14="http://schemas.microsoft.com/office/powerpoint/2010/main" val="2405584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provided by stock photos on PPT designer. No reference available.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ED is the last controlled environment before transfer. Once a patient leaves, resources such as monitoring and rapid physician access are more limited. An RN delegated and driven reassessment prevents premature transfers based solely on bed availability. It also empowers nurses as advocates for patient safety in line with AACB Healthy Work Environment Standards and QSEN competencies.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Components: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1. ED RN Reassessment within 30 minutes of transfer order and within 10 minutes of arriving on new unit by receiving RN</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ED RN must perform and document a focused reassessment (vitals, neuro, perfusion, mental status, pain response, IV access, and overall stability).</a:t>
            </a:r>
          </a:p>
          <a:p>
            <a:pPr lvl="1"/>
            <a:r>
              <a:rPr lang="en-US" sz="1200" kern="1200" dirty="0">
                <a:solidFill>
                  <a:schemeClr val="tx1"/>
                </a:solidFill>
                <a:effectLst/>
                <a:latin typeface="+mn-lt"/>
                <a:ea typeface="+mn-ea"/>
                <a:cs typeface="+mn-cs"/>
              </a:rPr>
              <a:t>This reassessment must occur immediately </a:t>
            </a:r>
            <a:r>
              <a:rPr lang="en-US" sz="1200" b="0" kern="1200" dirty="0">
                <a:solidFill>
                  <a:schemeClr val="tx1"/>
                </a:solidFill>
                <a:effectLst/>
                <a:latin typeface="+mn-lt"/>
                <a:ea typeface="+mn-ea"/>
                <a:cs typeface="+mn-cs"/>
              </a:rPr>
              <a:t>before patient physically leaves the ED.</a:t>
            </a:r>
          </a:p>
          <a:p>
            <a:pPr lvl="0"/>
            <a:r>
              <a:rPr lang="en-US" sz="1200" b="1" kern="1200" dirty="0">
                <a:solidFill>
                  <a:schemeClr val="tx1"/>
                </a:solidFill>
                <a:effectLst/>
                <a:latin typeface="+mn-lt"/>
                <a:ea typeface="+mn-ea"/>
                <a:cs typeface="+mn-cs"/>
              </a:rPr>
              <a:t>2. Safety Pause Before Transport</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If red flags are present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HR &gt;120, altered mental status, uncontrolled pain, diaphoresis, new abnormal exam findings), the ED RN can call for a “safety pause.”</a:t>
            </a:r>
          </a:p>
          <a:p>
            <a:pPr lvl="1"/>
            <a:r>
              <a:rPr lang="en-US" sz="1200" kern="1200" dirty="0">
                <a:solidFill>
                  <a:schemeClr val="tx1"/>
                </a:solidFill>
                <a:effectLst/>
                <a:latin typeface="+mn-lt"/>
                <a:ea typeface="+mn-ea"/>
                <a:cs typeface="+mn-cs"/>
              </a:rPr>
              <a:t>Patient transfer is halted until an ED attending or consulting service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surgery) re-examines the patient and documents stability.</a:t>
            </a:r>
          </a:p>
          <a:p>
            <a:pPr lvl="0"/>
            <a:r>
              <a:rPr lang="en-US" sz="1200" b="1" kern="1200" dirty="0">
                <a:solidFill>
                  <a:schemeClr val="tx1"/>
                </a:solidFill>
                <a:effectLst/>
                <a:latin typeface="+mn-lt"/>
                <a:ea typeface="+mn-ea"/>
                <a:cs typeface="+mn-cs"/>
              </a:rPr>
              <a:t>3. Shared Accountability</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ED RN documents time of reassessment, last vitals, and any concerns.</a:t>
            </a:r>
          </a:p>
          <a:p>
            <a:pPr lvl="1"/>
            <a:r>
              <a:rPr lang="en-US" sz="1200" kern="1200" dirty="0">
                <a:solidFill>
                  <a:schemeClr val="tx1"/>
                </a:solidFill>
                <a:effectLst/>
                <a:latin typeface="+mn-lt"/>
                <a:ea typeface="+mn-ea"/>
                <a:cs typeface="+mn-cs"/>
              </a:rPr>
              <a:t>If the patient meets “safety pause” criteria, RN notifies ED attending → either patient is stabilized or disposition changes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hold in ED, admit to step-down/ICU).</a:t>
            </a:r>
          </a:p>
          <a:p>
            <a:pPr lvl="0"/>
            <a:r>
              <a:rPr lang="en-US" sz="1200" b="1" kern="1200" dirty="0">
                <a:solidFill>
                  <a:schemeClr val="tx1"/>
                </a:solidFill>
                <a:effectLst/>
                <a:latin typeface="+mn-lt"/>
                <a:ea typeface="+mn-ea"/>
                <a:cs typeface="+mn-cs"/>
              </a:rPr>
              <a:t>4. Standardized Handoff</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Use I-PASS–style handoff tool that requires: last vitals (with timestamp), pain status/response, neuro/mental status, consultant’s last bedside evaluation (with time), and ED RN’s clinical impression.</a:t>
            </a:r>
          </a:p>
          <a:p>
            <a:pPr lvl="1"/>
            <a:r>
              <a:rPr lang="en-US" sz="1200" kern="1200" dirty="0">
                <a:solidFill>
                  <a:schemeClr val="tx1"/>
                </a:solidFill>
                <a:effectLst/>
                <a:latin typeface="+mn-lt"/>
                <a:ea typeface="+mn-ea"/>
                <a:cs typeface="+mn-cs"/>
              </a:rPr>
              <a:t>Requires verbal report + EMR documentation.</a:t>
            </a:r>
          </a:p>
          <a:p>
            <a:pPr lvl="0"/>
            <a:r>
              <a:rPr lang="en-US" sz="1200" b="1" kern="1200" dirty="0">
                <a:solidFill>
                  <a:schemeClr val="tx1"/>
                </a:solidFill>
                <a:effectLst/>
                <a:latin typeface="+mn-lt"/>
                <a:ea typeface="+mn-ea"/>
                <a:cs typeface="+mn-cs"/>
              </a:rPr>
              <a:t>5. Escalation Protocol</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Receiving unit RNs retain ability to “activate re-evaluation” if deterioration occurs on arrival, but primary prevention is shifting to ED reassessment </a:t>
            </a:r>
            <a:r>
              <a:rPr lang="en-US" sz="1200" b="0" kern="1200" dirty="0">
                <a:solidFill>
                  <a:schemeClr val="tx1"/>
                </a:solidFill>
                <a:effectLst/>
                <a:latin typeface="+mn-lt"/>
                <a:ea typeface="+mn-ea"/>
                <a:cs typeface="+mn-cs"/>
              </a:rPr>
              <a:t>before leaving ED</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7C6D77F-1600-CD49-AAF6-B6DC512FBA1D}" type="slidenum">
              <a:rPr lang="en-US" smtClean="0"/>
              <a:t>5</a:t>
            </a:fld>
            <a:endParaRPr lang="en-US"/>
          </a:p>
        </p:txBody>
      </p:sp>
    </p:spTree>
    <p:extLst>
      <p:ext uri="{BB962C8B-B14F-4D97-AF65-F5344CB8AC3E}">
        <p14:creationId xmlns:p14="http://schemas.microsoft.com/office/powerpoint/2010/main" val="2224693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it sounds simple, a high-quality handoff is complex,” noted The Joint Commission in a September 12, 2017, Sentinel Event Alert. The commission described communication issues as a common problem in handoffs. Specifically, “expectations can be out of balance” between the person providing the clinical information and the receiving caregiver. And inadequate information or miscommunication around handoffs contributes to sentinel and other adverse events (</a:t>
            </a:r>
            <a:r>
              <a:rPr lang="en-US" sz="1200" kern="1200" dirty="0" err="1">
                <a:solidFill>
                  <a:schemeClr val="tx1"/>
                </a:solidFill>
                <a:effectLst/>
                <a:latin typeface="+mn-lt"/>
                <a:ea typeface="+mn-ea"/>
                <a:cs typeface="+mn-cs"/>
              </a:rPr>
              <a:t>Trossman</a:t>
            </a:r>
            <a:r>
              <a:rPr lang="en-US" sz="1200" kern="1200" dirty="0">
                <a:solidFill>
                  <a:schemeClr val="tx1"/>
                </a:solidFill>
                <a:effectLst/>
                <a:latin typeface="+mn-lt"/>
                <a:ea typeface="+mn-ea"/>
                <a:cs typeface="+mn-cs"/>
              </a:rPr>
              <a:t>, 2019).</a:t>
            </a:r>
          </a:p>
          <a:p>
            <a:endParaRPr lang="en-US" dirty="0"/>
          </a:p>
        </p:txBody>
      </p:sp>
      <p:sp>
        <p:nvSpPr>
          <p:cNvPr id="4" name="Slide Number Placeholder 3"/>
          <p:cNvSpPr>
            <a:spLocks noGrp="1"/>
          </p:cNvSpPr>
          <p:nvPr>
            <p:ph type="sldNum" sz="quarter" idx="5"/>
          </p:nvPr>
        </p:nvSpPr>
        <p:spPr/>
        <p:txBody>
          <a:bodyPr/>
          <a:lstStyle/>
          <a:p>
            <a:fld id="{67C6D77F-1600-CD49-AAF6-B6DC512FBA1D}" type="slidenum">
              <a:rPr lang="en-US" smtClean="0"/>
              <a:t>6</a:t>
            </a:fld>
            <a:endParaRPr lang="en-US"/>
          </a:p>
        </p:txBody>
      </p:sp>
    </p:spTree>
    <p:extLst>
      <p:ext uri="{BB962C8B-B14F-4D97-AF65-F5344CB8AC3E}">
        <p14:creationId xmlns:p14="http://schemas.microsoft.com/office/powerpoint/2010/main" val="2787781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10/30/25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10/30/25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10/30/25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10/30/25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10/30/25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10/30/25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10/30/25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10/30/25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10/30/25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10/30/25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3390/healthcare10091625" TargetMode="External"/><Relationship Id="rId2" Type="http://schemas.openxmlformats.org/officeDocument/2006/relationships/hyperlink" Target="https://psnet.ahrq.gov/issue/emergency-department-crowding-canary-health-care-syste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3.jpeg"/><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6.png"/><Relationship Id="rId4" Type="http://schemas.openxmlformats.org/officeDocument/2006/relationships/notesSlide" Target="../notesSlides/notesSlide4.xml"/><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6.png"/><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Layout" Target="../slideLayouts/slideLayout2.xml"/><Relationship Id="rId7" Type="http://schemas.openxmlformats.org/officeDocument/2006/relationships/diagramColors" Target="../diagrams/colors4.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3978-9520-05E1-62E6-62358EB8629B}"/>
              </a:ext>
            </a:extLst>
          </p:cNvPr>
          <p:cNvSpPr>
            <a:spLocks noGrp="1"/>
          </p:cNvSpPr>
          <p:nvPr>
            <p:ph type="ctrTitle"/>
          </p:nvPr>
        </p:nvSpPr>
        <p:spPr/>
        <p:txBody>
          <a:bodyPr/>
          <a:lstStyle/>
          <a:p>
            <a:r>
              <a:rPr lang="en-US" sz="3600" b="1" dirty="0"/>
              <a:t>ED Overcrowding &amp; Unsafe Transfers </a:t>
            </a:r>
            <a:br>
              <a:rPr lang="en-US" sz="3600" dirty="0"/>
            </a:br>
            <a:endParaRPr lang="en-US" sz="3600" dirty="0"/>
          </a:p>
        </p:txBody>
      </p:sp>
      <p:sp>
        <p:nvSpPr>
          <p:cNvPr id="3" name="Subtitle 2">
            <a:extLst>
              <a:ext uri="{FF2B5EF4-FFF2-40B4-BE49-F238E27FC236}">
                <a16:creationId xmlns:a16="http://schemas.microsoft.com/office/drawing/2014/main" id="{1C81A97A-4584-3D83-598B-DA427428A655}"/>
              </a:ext>
            </a:extLst>
          </p:cNvPr>
          <p:cNvSpPr>
            <a:spLocks noGrp="1"/>
          </p:cNvSpPr>
          <p:nvPr>
            <p:ph type="subTitle" idx="1"/>
          </p:nvPr>
        </p:nvSpPr>
        <p:spPr>
          <a:xfrm>
            <a:off x="1154955" y="4308750"/>
            <a:ext cx="8825658" cy="861420"/>
          </a:xfrm>
        </p:spPr>
        <p:txBody>
          <a:bodyPr>
            <a:normAutofit/>
          </a:bodyPr>
          <a:lstStyle/>
          <a:p>
            <a:r>
              <a:rPr lang="en-US" b="1" dirty="0"/>
              <a:t>A Call for Safer Handoff Practices</a:t>
            </a:r>
          </a:p>
        </p:txBody>
      </p:sp>
      <p:sp>
        <p:nvSpPr>
          <p:cNvPr id="4" name="TextBox 3">
            <a:extLst>
              <a:ext uri="{FF2B5EF4-FFF2-40B4-BE49-F238E27FC236}">
                <a16:creationId xmlns:a16="http://schemas.microsoft.com/office/drawing/2014/main" id="{EB78E698-D079-D59E-B94E-0474B4D65C28}"/>
              </a:ext>
            </a:extLst>
          </p:cNvPr>
          <p:cNvSpPr txBox="1"/>
          <p:nvPr/>
        </p:nvSpPr>
        <p:spPr>
          <a:xfrm>
            <a:off x="1154955" y="4810035"/>
            <a:ext cx="6212663" cy="1231106"/>
          </a:xfrm>
          <a:prstGeom prst="rect">
            <a:avLst/>
          </a:prstGeom>
          <a:noFill/>
        </p:spPr>
        <p:txBody>
          <a:bodyPr wrap="none" rtlCol="0">
            <a:spAutoFit/>
          </a:bodyPr>
          <a:lstStyle/>
          <a:p>
            <a:r>
              <a:rPr lang="en-US" sz="1400" dirty="0"/>
              <a:t>By Kristen Gordon </a:t>
            </a:r>
          </a:p>
          <a:p>
            <a:r>
              <a:rPr lang="en-US" sz="1400" dirty="0"/>
              <a:t>Tennessee Wesleyan University</a:t>
            </a:r>
          </a:p>
          <a:p>
            <a:r>
              <a:rPr lang="en-US" sz="1400" dirty="0">
                <a:solidFill>
                  <a:srgbClr val="FFFFFF"/>
                </a:solidFill>
                <a:latin typeface="Lato Extended"/>
              </a:rPr>
              <a:t>NUR 451 Leadership and Management Clinical Capstone with Heather Swift</a:t>
            </a:r>
            <a:r>
              <a:rPr lang="en-US" sz="1400" b="1" dirty="0"/>
              <a:t> </a:t>
            </a:r>
          </a:p>
          <a:p>
            <a:r>
              <a:rPr lang="en-US" sz="1400" dirty="0"/>
              <a:t>October 30, 2025</a:t>
            </a:r>
          </a:p>
          <a:p>
            <a:endParaRPr lang="en-US" dirty="0"/>
          </a:p>
        </p:txBody>
      </p:sp>
      <p:pic>
        <p:nvPicPr>
          <p:cNvPr id="11" name="Audio 10">
            <a:extLst>
              <a:ext uri="{FF2B5EF4-FFF2-40B4-BE49-F238E27FC236}">
                <a16:creationId xmlns:a16="http://schemas.microsoft.com/office/drawing/2014/main" id="{070E7BAB-C916-9995-2E2C-7D95E00C922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270392420"/>
      </p:ext>
    </p:extLst>
  </p:cSld>
  <p:clrMapOvr>
    <a:masterClrMapping/>
  </p:clrMapOvr>
  <mc:AlternateContent xmlns:mc="http://schemas.openxmlformats.org/markup-compatibility/2006">
    <mc:Choice xmlns:p14="http://schemas.microsoft.com/office/powerpoint/2010/main" Requires="p14">
      <p:transition spd="slow" p14:dur="2000" advTm="11957"/>
    </mc:Choice>
    <mc:Fallback>
      <p:transition spd="slow" advTm="11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16904-8C42-4F6C-88CF-B86D487FD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04D8D2-3AC8-5F25-FCC7-8304E775A343}"/>
              </a:ext>
            </a:extLst>
          </p:cNvPr>
          <p:cNvSpPr>
            <a:spLocks noGrp="1"/>
          </p:cNvSpPr>
          <p:nvPr>
            <p:ph type="title"/>
          </p:nvPr>
        </p:nvSpPr>
        <p:spPr/>
        <p:txBody>
          <a:bodyPr/>
          <a:lstStyle/>
          <a:p>
            <a:r>
              <a:rPr lang="en-US" dirty="0"/>
              <a:t>Course Objectives </a:t>
            </a:r>
          </a:p>
        </p:txBody>
      </p:sp>
      <p:sp>
        <p:nvSpPr>
          <p:cNvPr id="3" name="Content Placeholder 2">
            <a:extLst>
              <a:ext uri="{FF2B5EF4-FFF2-40B4-BE49-F238E27FC236}">
                <a16:creationId xmlns:a16="http://schemas.microsoft.com/office/drawing/2014/main" id="{FB79CE08-7A93-B1E3-EE39-3F86C1A3219C}"/>
              </a:ext>
            </a:extLst>
          </p:cNvPr>
          <p:cNvSpPr>
            <a:spLocks noGrp="1"/>
          </p:cNvSpPr>
          <p:nvPr>
            <p:ph idx="1"/>
          </p:nvPr>
        </p:nvSpPr>
        <p:spPr/>
        <p:txBody>
          <a:bodyPr>
            <a:normAutofit/>
          </a:bodyPr>
          <a:lstStyle/>
          <a:p>
            <a:pPr marL="0" indent="0">
              <a:buNone/>
            </a:pPr>
            <a:r>
              <a:rPr lang="en-US" b="1" dirty="0"/>
              <a:t>2. Demonstrate leadership and teamwork to improve outcomes in a  	   selected health care setting by identifying the role of the nurse as  	   manager of care</a:t>
            </a:r>
            <a:endParaRPr lang="en-US" dirty="0"/>
          </a:p>
          <a:p>
            <a:pPr lvl="1"/>
            <a:r>
              <a:rPr lang="en-US" dirty="0"/>
              <a:t>Throughout the project, I demonstrated leadership by identifying gaps in patient safety and initiating discussion among team members about improving transfer protocols. I worked collaboratively with nursing leadership, ED nurses, and medical-surgical staff to outline a shared accountability process for reassessment and communication. By advocating for the “safety pause,” I embraced the nurse’s role as the manager of care which ensured patients are clinically stable before transfer and that nursing judgment is respected as an integral component of the decision-making process. This leadership experience strengthened my ability to influence policy and champion safety initiatives across units.</a:t>
            </a:r>
          </a:p>
          <a:p>
            <a:endParaRPr lang="en-US" dirty="0"/>
          </a:p>
        </p:txBody>
      </p:sp>
    </p:spTree>
    <p:extLst>
      <p:ext uri="{BB962C8B-B14F-4D97-AF65-F5344CB8AC3E}">
        <p14:creationId xmlns:p14="http://schemas.microsoft.com/office/powerpoint/2010/main" val="422683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78E7B-47DA-2C73-A788-5C44C0D6CF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BED8A2-3201-C334-BB63-CD0D3D97FA9C}"/>
              </a:ext>
            </a:extLst>
          </p:cNvPr>
          <p:cNvSpPr>
            <a:spLocks noGrp="1"/>
          </p:cNvSpPr>
          <p:nvPr>
            <p:ph type="title"/>
          </p:nvPr>
        </p:nvSpPr>
        <p:spPr/>
        <p:txBody>
          <a:bodyPr/>
          <a:lstStyle/>
          <a:p>
            <a:r>
              <a:rPr lang="en-US" dirty="0"/>
              <a:t>Course Objectives </a:t>
            </a:r>
          </a:p>
        </p:txBody>
      </p:sp>
      <p:sp>
        <p:nvSpPr>
          <p:cNvPr id="3" name="Content Placeholder 2">
            <a:extLst>
              <a:ext uri="{FF2B5EF4-FFF2-40B4-BE49-F238E27FC236}">
                <a16:creationId xmlns:a16="http://schemas.microsoft.com/office/drawing/2014/main" id="{41DA7BB6-544C-7936-F409-CB5FF7997718}"/>
              </a:ext>
            </a:extLst>
          </p:cNvPr>
          <p:cNvSpPr>
            <a:spLocks noGrp="1"/>
          </p:cNvSpPr>
          <p:nvPr>
            <p:ph idx="1"/>
          </p:nvPr>
        </p:nvSpPr>
        <p:spPr/>
        <p:txBody>
          <a:bodyPr/>
          <a:lstStyle/>
          <a:p>
            <a:pPr marL="0" indent="0" algn="just">
              <a:buNone/>
            </a:pPr>
            <a:r>
              <a:rPr lang="en-US" b="1" dirty="0"/>
              <a:t>3. Integrate professional standards, evidence, clinical expertise, 	  	    patient preferences and clinical judgement to improve the 	  	 	   outcomes of care.</a:t>
            </a:r>
            <a:endParaRPr lang="en-US" dirty="0"/>
          </a:p>
          <a:p>
            <a:pPr lvl="1"/>
            <a:r>
              <a:rPr lang="en-US" dirty="0"/>
              <a:t>This project required balancing evidence-based guidelines, professional standards, and my clinical judgment as a nurse. My experience recognizing a critically unstable patient upon arrival to the floor underscored how essential bedside assessment and nursing intuition are in preventing harm. Integrating evidence, standards, and direct clinical experience supported the development of a practical, patient-centered intervention that prioritizes reassessment and communication, ultimately aiming to reduce adverse events such as rapid responses or ICU transfers within 24 hours of admission.</a:t>
            </a:r>
          </a:p>
          <a:p>
            <a:endParaRPr lang="en-US" dirty="0"/>
          </a:p>
        </p:txBody>
      </p:sp>
    </p:spTree>
    <p:extLst>
      <p:ext uri="{BB962C8B-B14F-4D97-AF65-F5344CB8AC3E}">
        <p14:creationId xmlns:p14="http://schemas.microsoft.com/office/powerpoint/2010/main" val="2490246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C10A0-E024-6948-D48A-24D78C9F70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AA1EE6-3013-715C-3550-D4555A892A07}"/>
              </a:ext>
            </a:extLst>
          </p:cNvPr>
          <p:cNvSpPr>
            <a:spLocks noGrp="1"/>
          </p:cNvSpPr>
          <p:nvPr>
            <p:ph type="title"/>
          </p:nvPr>
        </p:nvSpPr>
        <p:spPr/>
        <p:txBody>
          <a:bodyPr/>
          <a:lstStyle/>
          <a:p>
            <a:r>
              <a:rPr lang="en-US" dirty="0"/>
              <a:t>Course Objectives </a:t>
            </a:r>
          </a:p>
        </p:txBody>
      </p:sp>
      <p:sp>
        <p:nvSpPr>
          <p:cNvPr id="3" name="Content Placeholder 2">
            <a:extLst>
              <a:ext uri="{FF2B5EF4-FFF2-40B4-BE49-F238E27FC236}">
                <a16:creationId xmlns:a16="http://schemas.microsoft.com/office/drawing/2014/main" id="{D0203F66-E4E9-146A-574F-F59065376BB6}"/>
              </a:ext>
            </a:extLst>
          </p:cNvPr>
          <p:cNvSpPr>
            <a:spLocks noGrp="1"/>
          </p:cNvSpPr>
          <p:nvPr>
            <p:ph idx="1"/>
          </p:nvPr>
        </p:nvSpPr>
        <p:spPr/>
        <p:txBody>
          <a:bodyPr>
            <a:normAutofit fontScale="92500" lnSpcReduction="10000"/>
          </a:bodyPr>
          <a:lstStyle/>
          <a:p>
            <a:pPr marL="0" indent="0">
              <a:buNone/>
            </a:pPr>
            <a:r>
              <a:rPr lang="en-US" b="1" dirty="0"/>
              <a:t>4. Demonstrate transition to professional baccalaureate nursing practice by recognizing the impact of evidence-based practices, quality, safety, teamwork, collaboration, and patient centered care on outcomes of care.</a:t>
            </a:r>
            <a:endParaRPr lang="en-US" dirty="0"/>
          </a:p>
          <a:p>
            <a:r>
              <a:rPr lang="en-US" dirty="0"/>
              <a:t>This project was a meaningful step in my transition to professional baccalaureate practice, highlighting the direct link between evidence-based initiatives and patient safety outcomes. Implementing a standardized handoff tool and safety pause protocol reflects the integration of QSEN competencies (specifically teamwork, safety, and quality improvement). I learned that improving system-level processes requires collaboration across disciplines and respect for every team member’s expertise. By focusing on patient-centered care and proactive communication, I recognized how evidence-based practice can transform not only clinical outcomes but also the culture of safety within a healthcare organization.</a:t>
            </a:r>
          </a:p>
          <a:p>
            <a:endParaRPr lang="en-US" dirty="0"/>
          </a:p>
        </p:txBody>
      </p:sp>
    </p:spTree>
    <p:extLst>
      <p:ext uri="{BB962C8B-B14F-4D97-AF65-F5344CB8AC3E}">
        <p14:creationId xmlns:p14="http://schemas.microsoft.com/office/powerpoint/2010/main" val="1552787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2A3D-D35F-B911-6BEC-A67811363379}"/>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C0F6BF38-9675-C92A-CD10-411CEB6531A0}"/>
              </a:ext>
            </a:extLst>
          </p:cNvPr>
          <p:cNvSpPr>
            <a:spLocks noGrp="1"/>
          </p:cNvSpPr>
          <p:nvPr>
            <p:ph idx="1"/>
          </p:nvPr>
        </p:nvSpPr>
        <p:spPr/>
        <p:txBody>
          <a:bodyPr>
            <a:normAutofit fontScale="70000" lnSpcReduction="20000"/>
          </a:bodyPr>
          <a:lstStyle/>
          <a:p>
            <a:r>
              <a:rPr lang="en-US" dirty="0"/>
              <a:t>ACEP Policy Statement (American College of Emergency Physicians). </a:t>
            </a:r>
            <a:r>
              <a:rPr lang="en-US" i="1" dirty="0"/>
              <a:t>Emergency Department Boarding</a:t>
            </a:r>
            <a:r>
              <a:rPr lang="en-US" dirty="0"/>
              <a:t>. https://</a:t>
            </a:r>
            <a:r>
              <a:rPr lang="en-US" dirty="0" err="1"/>
              <a:t>www.acep.org</a:t>
            </a:r>
            <a:r>
              <a:rPr lang="en-US" dirty="0"/>
              <a:t>/administration/crowding--boarding</a:t>
            </a:r>
          </a:p>
          <a:p>
            <a:r>
              <a:rPr lang="en-US" dirty="0"/>
              <a:t>Kelen, G. D., et al. (2021). </a:t>
            </a:r>
            <a:r>
              <a:rPr lang="en-US" i="1" dirty="0"/>
              <a:t>Emergency Department Crowding: The Canary in the Health Care System</a:t>
            </a:r>
            <a:r>
              <a:rPr lang="en-US" dirty="0"/>
              <a:t>. Catalyst. </a:t>
            </a:r>
            <a:r>
              <a:rPr lang="en-US" u="sng" dirty="0">
                <a:hlinkClick r:id="rId2"/>
              </a:rPr>
              <a:t>https://psnet.ahrq.gov/issue/emergency-department-crowding-canary-health-care-system</a:t>
            </a:r>
            <a:endParaRPr lang="en-US" dirty="0"/>
          </a:p>
          <a:p>
            <a:r>
              <a:rPr lang="en-US" dirty="0"/>
              <a:t>Richards, J. R., &amp; </a:t>
            </a:r>
            <a:r>
              <a:rPr lang="en-US" dirty="0" err="1"/>
              <a:t>Derlet</a:t>
            </a:r>
            <a:r>
              <a:rPr lang="en-US" dirty="0"/>
              <a:t>, R. W. (2022). Emergency Department Hallway Care From the Millennium to the Pandemic: A Clear and Present Danger. </a:t>
            </a:r>
            <a:r>
              <a:rPr lang="en-US" i="1" dirty="0"/>
              <a:t>The Journal of emergency medicine</a:t>
            </a:r>
            <a:r>
              <a:rPr lang="en-US" dirty="0"/>
              <a:t>, </a:t>
            </a:r>
            <a:r>
              <a:rPr lang="en-US" i="1" dirty="0"/>
              <a:t>63</a:t>
            </a:r>
            <a:r>
              <a:rPr lang="en-US" dirty="0"/>
              <a:t>(4), 565–568. https://</a:t>
            </a:r>
            <a:r>
              <a:rPr lang="en-US" dirty="0" err="1"/>
              <a:t>doi.org</a:t>
            </a:r>
            <a:r>
              <a:rPr lang="en-US" dirty="0"/>
              <a:t>/10.1016/j.jemermed.2022.07.011</a:t>
            </a:r>
          </a:p>
          <a:p>
            <a:r>
              <a:rPr lang="en-US" dirty="0"/>
              <a:t>Rutherford, P. (2022, April 11). Improving Flow: Addressing the Complexities of Emergency Department Overcrowding. </a:t>
            </a:r>
            <a:r>
              <a:rPr lang="en-US" i="1" dirty="0"/>
              <a:t>Institute for Healthcare Improvement.</a:t>
            </a:r>
            <a:r>
              <a:rPr lang="en-US" dirty="0"/>
              <a:t> October 30, 2025, https://</a:t>
            </a:r>
            <a:r>
              <a:rPr lang="en-US" dirty="0" err="1"/>
              <a:t>www.ihi.org</a:t>
            </a:r>
            <a:r>
              <a:rPr lang="en-US" dirty="0"/>
              <a:t>/library/blog/improving-flow-addressing-complexities-emergency-department-overcrowding </a:t>
            </a:r>
          </a:p>
          <a:p>
            <a:r>
              <a:rPr lang="en-US" dirty="0"/>
              <a:t>Sartini, M., Carbone, A., </a:t>
            </a:r>
            <a:r>
              <a:rPr lang="en-US" dirty="0" err="1"/>
              <a:t>Demartini</a:t>
            </a:r>
            <a:r>
              <a:rPr lang="en-US" dirty="0"/>
              <a:t>, A., </a:t>
            </a:r>
            <a:r>
              <a:rPr lang="en-US" dirty="0" err="1"/>
              <a:t>Giribone</a:t>
            </a:r>
            <a:r>
              <a:rPr lang="en-US" dirty="0"/>
              <a:t>, L., Oliva, M., Spagnolo, A. M., Cremonesi, P., Canale, F., &amp; Cristina, M. L. (2022). Overcrowding in Emergency Department: Causes, Consequences, and Solutions-A Narrative Review. </a:t>
            </a:r>
            <a:r>
              <a:rPr lang="en-US" i="1" dirty="0"/>
              <a:t>Healthcare (Basel, Switzerland)</a:t>
            </a:r>
            <a:r>
              <a:rPr lang="en-US" dirty="0"/>
              <a:t>, </a:t>
            </a:r>
            <a:r>
              <a:rPr lang="en-US" i="1" dirty="0"/>
              <a:t>10</a:t>
            </a:r>
            <a:r>
              <a:rPr lang="en-US" dirty="0"/>
              <a:t>(9), 1625. </a:t>
            </a:r>
            <a:r>
              <a:rPr lang="en-US" u="sng" dirty="0">
                <a:hlinkClick r:id="rId3"/>
              </a:rPr>
              <a:t>https://doi.org/10.3390/healthcare10091625</a:t>
            </a:r>
            <a:endParaRPr lang="en-US" dirty="0"/>
          </a:p>
          <a:p>
            <a:r>
              <a:rPr lang="en-US" dirty="0" err="1"/>
              <a:t>Trossman</a:t>
            </a:r>
            <a:r>
              <a:rPr lang="en-US" dirty="0"/>
              <a:t>, Susan RN. (2019, January). </a:t>
            </a:r>
            <a:r>
              <a:rPr lang="en-US" i="1" dirty="0"/>
              <a:t>Safe patient handoffs</a:t>
            </a:r>
            <a:r>
              <a:rPr lang="en-US" dirty="0"/>
              <a:t>. Retrieved October 30, 2025, from https://</a:t>
            </a:r>
            <a:r>
              <a:rPr lang="en-US" dirty="0" err="1"/>
              <a:t>www.myamericannurse.com</a:t>
            </a:r>
            <a:r>
              <a:rPr lang="en-US" dirty="0"/>
              <a:t>/wp-content/uploads/2019/01/January-2019-Frontline-FINAL.pdf. </a:t>
            </a:r>
          </a:p>
          <a:p>
            <a:endParaRPr lang="en-US" dirty="0"/>
          </a:p>
        </p:txBody>
      </p:sp>
    </p:spTree>
    <p:extLst>
      <p:ext uri="{BB962C8B-B14F-4D97-AF65-F5344CB8AC3E}">
        <p14:creationId xmlns:p14="http://schemas.microsoft.com/office/powerpoint/2010/main" val="684644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76DF-3878-8044-E567-B0AE485313B7}"/>
              </a:ext>
            </a:extLst>
          </p:cNvPr>
          <p:cNvSpPr>
            <a:spLocks noGrp="1"/>
          </p:cNvSpPr>
          <p:nvPr>
            <p:ph type="title"/>
          </p:nvPr>
        </p:nvSpPr>
        <p:spPr/>
        <p:txBody>
          <a:bodyPr/>
          <a:lstStyle/>
          <a:p>
            <a:r>
              <a:rPr lang="en-US"/>
              <a:t>Case Study </a:t>
            </a:r>
            <a:endParaRPr lang="en-US" dirty="0"/>
          </a:p>
        </p:txBody>
      </p:sp>
      <p:sp>
        <p:nvSpPr>
          <p:cNvPr id="3" name="Content Placeholder 2">
            <a:extLst>
              <a:ext uri="{FF2B5EF4-FFF2-40B4-BE49-F238E27FC236}">
                <a16:creationId xmlns:a16="http://schemas.microsoft.com/office/drawing/2014/main" id="{87369206-2243-538A-0B1D-0DA3EDDF19D8}"/>
              </a:ext>
            </a:extLst>
          </p:cNvPr>
          <p:cNvSpPr>
            <a:spLocks noGrp="1"/>
          </p:cNvSpPr>
          <p:nvPr>
            <p:ph idx="1"/>
          </p:nvPr>
        </p:nvSpPr>
        <p:spPr/>
        <p:txBody>
          <a:bodyPr>
            <a:normAutofit fontScale="70000" lnSpcReduction="20000"/>
          </a:bodyPr>
          <a:lstStyle/>
          <a:p>
            <a:r>
              <a:rPr lang="en-US" dirty="0"/>
              <a:t>I work on a low-acuity general medical-surgical unit. I recently received a patient from the ED with the following report:</a:t>
            </a:r>
          </a:p>
          <a:p>
            <a:r>
              <a:rPr lang="en-US" dirty="0"/>
              <a:t>“Patient c/o severe abdominal pain unrelieved by 2 mg IV morphine, risk for peritonitis. Surgery has seen the patient and does not see the need for surgery at this time. Vitals within normal limits.”</a:t>
            </a:r>
          </a:p>
          <a:p>
            <a:r>
              <a:rPr lang="en-US" dirty="0"/>
              <a:t>While patient status can change quickly, it was immediately evident that this patient was critically unstable upon arrival to my unit. From 20 feet away, I could tell something was wrong. He was slouched in bed, diaphoretic, flushed, and barely able to keep his eyes open.</a:t>
            </a:r>
          </a:p>
          <a:p>
            <a:r>
              <a:rPr lang="en-US" dirty="0"/>
              <a:t>My technician and I entered the room promptly. The patient’s vital signs were within normal limits except for a heart rate of 120 bpm. He was cool to the touch, slurring his words, and repeatedly asking for more pain medication, stating that he “just can’t take it anymore.”</a:t>
            </a:r>
          </a:p>
          <a:p>
            <a:r>
              <a:rPr lang="en-US" dirty="0"/>
              <a:t>I alerted my team leader and manager of the situation. The surgery team was urgently requested to reassess the patient while I monitored his condition, checked IV access, initiated fluids and IV antibiotics (the only orders available).</a:t>
            </a:r>
          </a:p>
          <a:p>
            <a:r>
              <a:rPr lang="en-US" dirty="0"/>
              <a:t>The surgery team arrived approximately 10 minutes later and was visibly alarmed upon entering the room. They quickly identified concern for a perforated</a:t>
            </a:r>
            <a:r>
              <a:rPr lang="en-US" b="1" dirty="0"/>
              <a:t> </a:t>
            </a:r>
            <a:r>
              <a:rPr lang="en-US" dirty="0"/>
              <a:t>bowel and explained emergent surgical options to the patient and his wife. The patient was taken to surgery within 20 minutes and subsequently transferred to the ICU postoperatively, never returning to my unit.</a:t>
            </a:r>
          </a:p>
          <a:p>
            <a:endParaRPr lang="en-US" dirty="0"/>
          </a:p>
        </p:txBody>
      </p:sp>
      <p:pic>
        <p:nvPicPr>
          <p:cNvPr id="7" name="Audio 6">
            <a:extLst>
              <a:ext uri="{FF2B5EF4-FFF2-40B4-BE49-F238E27FC236}">
                <a16:creationId xmlns:a16="http://schemas.microsoft.com/office/drawing/2014/main" id="{ABDA5FEF-252B-59FE-755D-1C284A50F3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9250892"/>
      </p:ext>
    </p:extLst>
  </p:cSld>
  <p:clrMapOvr>
    <a:masterClrMapping/>
  </p:clrMapOvr>
  <mc:AlternateContent xmlns:mc="http://schemas.openxmlformats.org/markup-compatibility/2006">
    <mc:Choice xmlns:p14="http://schemas.microsoft.com/office/powerpoint/2010/main" Requires="p14">
      <p:transition spd="slow" p14:dur="2000" advTm="118610"/>
    </mc:Choice>
    <mc:Fallback>
      <p:transition spd="slow" advTm="118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49783D7-6790-EF68-9282-45E7EECE9156}"/>
              </a:ext>
            </a:extLst>
          </p:cNvPr>
          <p:cNvSpPr>
            <a:spLocks noGrp="1"/>
          </p:cNvSpPr>
          <p:nvPr>
            <p:ph type="title"/>
          </p:nvPr>
        </p:nvSpPr>
        <p:spPr>
          <a:xfrm>
            <a:off x="648930" y="629267"/>
            <a:ext cx="9252154" cy="1016654"/>
          </a:xfrm>
        </p:spPr>
        <p:txBody>
          <a:bodyPr>
            <a:normAutofit/>
          </a:bodyPr>
          <a:lstStyle/>
          <a:p>
            <a:r>
              <a:rPr lang="en-US">
                <a:solidFill>
                  <a:srgbClr val="EBEBEB"/>
                </a:solidFill>
              </a:rPr>
              <a:t>The Problem </a:t>
            </a:r>
          </a:p>
        </p:txBody>
      </p:sp>
      <p:sp>
        <p:nvSpPr>
          <p:cNvPr id="14" name="Rectangle 13">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6" name="Rectangle 1">
            <a:extLst>
              <a:ext uri="{FF2B5EF4-FFF2-40B4-BE49-F238E27FC236}">
                <a16:creationId xmlns:a16="http://schemas.microsoft.com/office/drawing/2014/main" id="{E37B0EC7-11FB-DBF6-64A8-7216D562AF23}"/>
              </a:ext>
            </a:extLst>
          </p:cNvPr>
          <p:cNvGraphicFramePr>
            <a:graphicFrameLocks noGrp="1"/>
          </p:cNvGraphicFramePr>
          <p:nvPr>
            <p:ph idx="1"/>
            <p:extLst>
              <p:ext uri="{D42A27DB-BD31-4B8C-83A1-F6EECF244321}">
                <p14:modId xmlns:p14="http://schemas.microsoft.com/office/powerpoint/2010/main" val="2258211359"/>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Audio 6">
            <a:extLst>
              <a:ext uri="{FF2B5EF4-FFF2-40B4-BE49-F238E27FC236}">
                <a16:creationId xmlns:a16="http://schemas.microsoft.com/office/drawing/2014/main" id="{7BF6D9E3-90CA-B855-4EC1-729E5204F01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32286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294453"/>
    </mc:Choice>
    <mc:Fallback>
      <p:transition spd="slow" advTm="2944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0096B8-57B9-CBC5-F7F4-5D7D06873CAB}"/>
              </a:ext>
            </a:extLst>
          </p:cNvPr>
          <p:cNvSpPr>
            <a:spLocks noGrp="1"/>
          </p:cNvSpPr>
          <p:nvPr>
            <p:ph type="title"/>
          </p:nvPr>
        </p:nvSpPr>
        <p:spPr>
          <a:xfrm>
            <a:off x="648929" y="1063417"/>
            <a:ext cx="3505495" cy="4675396"/>
          </a:xfrm>
        </p:spPr>
        <p:txBody>
          <a:bodyPr anchor="ctr">
            <a:normAutofit/>
          </a:bodyPr>
          <a:lstStyle/>
          <a:p>
            <a:r>
              <a:rPr lang="en-US">
                <a:solidFill>
                  <a:srgbClr val="F2F2F2"/>
                </a:solidFill>
              </a:rPr>
              <a:t>Root Causes </a:t>
            </a:r>
          </a:p>
        </p:txBody>
      </p:sp>
      <p:sp>
        <p:nvSpPr>
          <p:cNvPr id="12" name="Rectangle 11">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3D98D9F-B36F-A0A4-A6F6-549E6F202040}"/>
              </a:ext>
            </a:extLst>
          </p:cNvPr>
          <p:cNvGraphicFramePr>
            <a:graphicFrameLocks noGrp="1"/>
          </p:cNvGraphicFramePr>
          <p:nvPr>
            <p:ph idx="1"/>
            <p:extLst>
              <p:ext uri="{D42A27DB-BD31-4B8C-83A1-F6EECF244321}">
                <p14:modId xmlns:p14="http://schemas.microsoft.com/office/powerpoint/2010/main" val="2780746061"/>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Audio 7">
            <a:extLst>
              <a:ext uri="{FF2B5EF4-FFF2-40B4-BE49-F238E27FC236}">
                <a16:creationId xmlns:a16="http://schemas.microsoft.com/office/drawing/2014/main" id="{039F48DD-FDC9-DE8B-D10B-624E45C7F6B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615826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32079"/>
    </mc:Choice>
    <mc:Fallback>
      <p:transition spd="slow" advTm="320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5">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A92477-C3CC-AC4F-9A8F-44042878C1C4}"/>
              </a:ext>
            </a:extLst>
          </p:cNvPr>
          <p:cNvSpPr>
            <a:spLocks noGrp="1"/>
          </p:cNvSpPr>
          <p:nvPr>
            <p:ph type="title"/>
          </p:nvPr>
        </p:nvSpPr>
        <p:spPr>
          <a:xfrm>
            <a:off x="648930" y="629266"/>
            <a:ext cx="6188190" cy="1622321"/>
          </a:xfrm>
        </p:spPr>
        <p:txBody>
          <a:bodyPr>
            <a:normAutofit/>
          </a:bodyPr>
          <a:lstStyle/>
          <a:p>
            <a:r>
              <a:rPr lang="en-US">
                <a:solidFill>
                  <a:srgbClr val="EBEBEB"/>
                </a:solidFill>
              </a:rPr>
              <a:t>Proposed Intervention</a:t>
            </a:r>
          </a:p>
        </p:txBody>
      </p:sp>
      <p:sp>
        <p:nvSpPr>
          <p:cNvPr id="3" name="Content Placeholder 2">
            <a:extLst>
              <a:ext uri="{FF2B5EF4-FFF2-40B4-BE49-F238E27FC236}">
                <a16:creationId xmlns:a16="http://schemas.microsoft.com/office/drawing/2014/main" id="{5AF4FF31-0514-55D9-B32A-3DABF5CADC36}"/>
              </a:ext>
            </a:extLst>
          </p:cNvPr>
          <p:cNvSpPr>
            <a:spLocks noGrp="1"/>
          </p:cNvSpPr>
          <p:nvPr>
            <p:ph idx="1"/>
          </p:nvPr>
        </p:nvSpPr>
        <p:spPr>
          <a:xfrm>
            <a:off x="648930" y="1816931"/>
            <a:ext cx="6188189" cy="3785419"/>
          </a:xfrm>
        </p:spPr>
        <p:txBody>
          <a:bodyPr>
            <a:normAutofit/>
          </a:bodyPr>
          <a:lstStyle/>
          <a:p>
            <a:pPr>
              <a:lnSpc>
                <a:spcPct val="90000"/>
              </a:lnSpc>
            </a:pPr>
            <a:r>
              <a:rPr lang="en-US" sz="1400" b="1" dirty="0">
                <a:solidFill>
                  <a:srgbClr val="FFFFFF"/>
                </a:solidFill>
              </a:rPr>
              <a:t>Mandatory standardized ED RN reassessment &amp; safety pause before transfer and immediately upon arrival to inpatient unit by receiving RN.</a:t>
            </a:r>
          </a:p>
          <a:p>
            <a:pPr lvl="1">
              <a:lnSpc>
                <a:spcPct val="90000"/>
              </a:lnSpc>
            </a:pPr>
            <a:r>
              <a:rPr lang="en-US" sz="1400" dirty="0">
                <a:solidFill>
                  <a:srgbClr val="FFFFFF"/>
                </a:solidFill>
              </a:rPr>
              <a:t>1. ED RN reassessment (within 30 minutes before transport) and receiving unit focused assessment upon arrival to new unit (within 10 minutes)</a:t>
            </a:r>
          </a:p>
          <a:p>
            <a:pPr lvl="1">
              <a:lnSpc>
                <a:spcPct val="90000"/>
              </a:lnSpc>
            </a:pPr>
            <a:r>
              <a:rPr lang="en-US" sz="1400" dirty="0">
                <a:solidFill>
                  <a:srgbClr val="FFFFFF"/>
                </a:solidFill>
              </a:rPr>
              <a:t>2. Safety Pause-halt transfer if “red flags” present (HR&gt;120, AMS, uncontrolled pain)</a:t>
            </a:r>
          </a:p>
          <a:p>
            <a:pPr lvl="1">
              <a:lnSpc>
                <a:spcPct val="90000"/>
              </a:lnSpc>
            </a:pPr>
            <a:r>
              <a:rPr lang="en-US" sz="1400" dirty="0">
                <a:solidFill>
                  <a:srgbClr val="FFFFFF"/>
                </a:solidFill>
              </a:rPr>
              <a:t>3. Shared Accountability-RN plus provider sign off on readiness transfer slip carried with patient chart by transporter (“ticket to ride”)</a:t>
            </a:r>
          </a:p>
          <a:p>
            <a:pPr lvl="1">
              <a:lnSpc>
                <a:spcPct val="90000"/>
              </a:lnSpc>
            </a:pPr>
            <a:r>
              <a:rPr lang="en-US" sz="1400" dirty="0">
                <a:solidFill>
                  <a:srgbClr val="FFFFFF"/>
                </a:solidFill>
              </a:rPr>
              <a:t>4. Standardized Handoff (I-PASS)-include last VS, pain response, mental status, and last provider evaluation</a:t>
            </a:r>
          </a:p>
          <a:p>
            <a:pPr lvl="1">
              <a:lnSpc>
                <a:spcPct val="90000"/>
              </a:lnSpc>
            </a:pPr>
            <a:r>
              <a:rPr lang="en-US" sz="1400" dirty="0">
                <a:solidFill>
                  <a:srgbClr val="FFFFFF"/>
                </a:solidFill>
              </a:rPr>
              <a:t>5. Escalation Protocol-receiving RN can trigger re-evaluation upon patient arrival </a:t>
            </a:r>
          </a:p>
          <a:p>
            <a:pPr>
              <a:lnSpc>
                <a:spcPct val="90000"/>
              </a:lnSpc>
            </a:pPr>
            <a:endParaRPr lang="en-US" sz="1400" b="1" dirty="0">
              <a:solidFill>
                <a:srgbClr val="FFFFFF"/>
              </a:solidFill>
            </a:endParaRPr>
          </a:p>
        </p:txBody>
      </p:sp>
      <p:sp>
        <p:nvSpPr>
          <p:cNvPr id="2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 name="Picture 5" descr="Open doors">
            <a:extLst>
              <a:ext uri="{FF2B5EF4-FFF2-40B4-BE49-F238E27FC236}">
                <a16:creationId xmlns:a16="http://schemas.microsoft.com/office/drawing/2014/main" id="{00DC2A65-408A-9232-9231-4F055B66BAF5}"/>
              </a:ext>
            </a:extLst>
          </p:cNvPr>
          <p:cNvPicPr>
            <a:picLocks noChangeAspect="1"/>
          </p:cNvPicPr>
          <p:nvPr/>
        </p:nvPicPr>
        <p:blipFill>
          <a:blip r:embed="rId6"/>
          <a:srcRect l="25846" r="25845" b="-2"/>
          <a:stretch>
            <a:fillRect/>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4" name="Rectangle 1">
            <a:extLst>
              <a:ext uri="{FF2B5EF4-FFF2-40B4-BE49-F238E27FC236}">
                <a16:creationId xmlns:a16="http://schemas.microsoft.com/office/drawing/2014/main" id="{BEF0A185-F581-7629-9034-EE614E5EDE88}"/>
              </a:ext>
            </a:extLst>
          </p:cNvPr>
          <p:cNvSpPr>
            <a:spLocks noChangeArrowheads="1"/>
          </p:cNvSpPr>
          <p:nvPr/>
        </p:nvSpPr>
        <p:spPr bwMode="auto">
          <a:xfrm>
            <a:off x="0" y="-184667"/>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Audio 7">
            <a:extLst>
              <a:ext uri="{FF2B5EF4-FFF2-40B4-BE49-F238E27FC236}">
                <a16:creationId xmlns:a16="http://schemas.microsoft.com/office/drawing/2014/main" id="{41A196D8-914F-544D-E75A-AFB4DFD0964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300005201"/>
      </p:ext>
    </p:extLst>
  </p:cSld>
  <p:clrMapOvr>
    <a:masterClrMapping/>
  </p:clrMapOvr>
  <mc:AlternateContent xmlns:mc="http://schemas.openxmlformats.org/markup-compatibility/2006">
    <mc:Choice xmlns:p14="http://schemas.microsoft.com/office/powerpoint/2010/main" Requires="p14">
      <p:transition spd="slow" p14:dur="2000" advTm="205680"/>
    </mc:Choice>
    <mc:Fallback>
      <p:transition spd="slow" advTm="2056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03E3C62-03D6-9FEE-8530-2D3AEC19AA62}"/>
              </a:ext>
            </a:extLst>
          </p:cNvPr>
          <p:cNvSpPr>
            <a:spLocks noGrp="1"/>
          </p:cNvSpPr>
          <p:nvPr>
            <p:ph type="title"/>
          </p:nvPr>
        </p:nvSpPr>
        <p:spPr>
          <a:xfrm>
            <a:off x="648930" y="629267"/>
            <a:ext cx="9252154" cy="1016654"/>
          </a:xfrm>
        </p:spPr>
        <p:txBody>
          <a:bodyPr>
            <a:normAutofit/>
          </a:bodyPr>
          <a:lstStyle/>
          <a:p>
            <a:r>
              <a:rPr lang="en-US">
                <a:solidFill>
                  <a:srgbClr val="EBEBEB"/>
                </a:solidFill>
              </a:rPr>
              <a:t>I-PASS Standardized Handoff </a:t>
            </a:r>
          </a:p>
        </p:txBody>
      </p:sp>
      <p:sp>
        <p:nvSpPr>
          <p:cNvPr id="20" name="Rectangle 19">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C8B5F9D0-CA10-9B55-9F26-8E5C3D1F8B5E}"/>
              </a:ext>
            </a:extLst>
          </p:cNvPr>
          <p:cNvGraphicFramePr>
            <a:graphicFrameLocks noGrp="1"/>
          </p:cNvGraphicFramePr>
          <p:nvPr>
            <p:ph idx="1"/>
            <p:extLst>
              <p:ext uri="{D42A27DB-BD31-4B8C-83A1-F6EECF244321}">
                <p14:modId xmlns:p14="http://schemas.microsoft.com/office/powerpoint/2010/main" val="2465185155"/>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2B841C5D-DFAA-92BA-F3AA-F7B533E51855}"/>
              </a:ext>
            </a:extLst>
          </p:cNvPr>
          <p:cNvSpPr txBox="1"/>
          <p:nvPr/>
        </p:nvSpPr>
        <p:spPr>
          <a:xfrm>
            <a:off x="3248905" y="6214533"/>
            <a:ext cx="5694188" cy="246221"/>
          </a:xfrm>
          <a:prstGeom prst="rect">
            <a:avLst/>
          </a:prstGeom>
          <a:noFill/>
        </p:spPr>
        <p:txBody>
          <a:bodyPr wrap="none" rtlCol="0">
            <a:spAutoFit/>
          </a:bodyPr>
          <a:lstStyle/>
          <a:p>
            <a:pPr algn="ctr"/>
            <a:r>
              <a:rPr lang="en-US" sz="1000" dirty="0">
                <a:solidFill>
                  <a:srgbClr val="2F6763"/>
                </a:solidFill>
              </a:rPr>
              <a:t>https://</a:t>
            </a:r>
            <a:r>
              <a:rPr lang="en-US" sz="1000" dirty="0" err="1">
                <a:solidFill>
                  <a:srgbClr val="2F6763"/>
                </a:solidFill>
              </a:rPr>
              <a:t>www.ahrq.gov</a:t>
            </a:r>
            <a:r>
              <a:rPr lang="en-US" sz="1000" dirty="0">
                <a:solidFill>
                  <a:srgbClr val="2F6763"/>
                </a:solidFill>
              </a:rPr>
              <a:t>/</a:t>
            </a:r>
            <a:r>
              <a:rPr lang="en-US" sz="1000" dirty="0" err="1">
                <a:solidFill>
                  <a:srgbClr val="2F6763"/>
                </a:solidFill>
              </a:rPr>
              <a:t>teamstepps</a:t>
            </a:r>
            <a:r>
              <a:rPr lang="en-US" sz="1000" dirty="0">
                <a:solidFill>
                  <a:srgbClr val="2F6763"/>
                </a:solidFill>
              </a:rPr>
              <a:t>-program/curriculum/communication/tools/</a:t>
            </a:r>
            <a:r>
              <a:rPr lang="en-US" sz="1000" dirty="0" err="1">
                <a:solidFill>
                  <a:srgbClr val="2F6763"/>
                </a:solidFill>
              </a:rPr>
              <a:t>ipass.html</a:t>
            </a:r>
            <a:endParaRPr lang="en-US" sz="1000" dirty="0">
              <a:solidFill>
                <a:srgbClr val="2F6763"/>
              </a:solidFill>
            </a:endParaRPr>
          </a:p>
        </p:txBody>
      </p:sp>
      <p:pic>
        <p:nvPicPr>
          <p:cNvPr id="7" name="Audio 6">
            <a:extLst>
              <a:ext uri="{FF2B5EF4-FFF2-40B4-BE49-F238E27FC236}">
                <a16:creationId xmlns:a16="http://schemas.microsoft.com/office/drawing/2014/main" id="{9CDF9EAD-1620-D674-901B-18F7900BCEE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4567118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50209"/>
    </mc:Choice>
    <mc:Fallback>
      <p:transition spd="slow" advTm="502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3B93ED-5061-A529-167D-37C17C54582B}"/>
              </a:ext>
            </a:extLst>
          </p:cNvPr>
          <p:cNvSpPr>
            <a:spLocks noGrp="1"/>
          </p:cNvSpPr>
          <p:nvPr>
            <p:ph type="title"/>
          </p:nvPr>
        </p:nvSpPr>
        <p:spPr>
          <a:xfrm>
            <a:off x="648931" y="629266"/>
            <a:ext cx="4166510" cy="1622321"/>
          </a:xfrm>
        </p:spPr>
        <p:txBody>
          <a:bodyPr>
            <a:normAutofit/>
          </a:bodyPr>
          <a:lstStyle/>
          <a:p>
            <a:r>
              <a:rPr lang="en-US">
                <a:solidFill>
                  <a:srgbClr val="EBEBEB"/>
                </a:solidFill>
              </a:rPr>
              <a:t>Why It Matters </a:t>
            </a:r>
          </a:p>
        </p:txBody>
      </p:sp>
      <p:sp>
        <p:nvSpPr>
          <p:cNvPr id="1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5" name="Freeform: Shape 1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8" name="Graphic 7" descr="Doctor">
            <a:extLst>
              <a:ext uri="{FF2B5EF4-FFF2-40B4-BE49-F238E27FC236}">
                <a16:creationId xmlns:a16="http://schemas.microsoft.com/office/drawing/2014/main" id="{03253A85-496A-16F5-7355-02A8A70C38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3992" y="704054"/>
            <a:ext cx="5449889" cy="5449889"/>
          </a:xfrm>
          <a:prstGeom prst="rect">
            <a:avLst/>
          </a:prstGeom>
          <a:effectLst/>
        </p:spPr>
      </p:pic>
      <p:sp>
        <p:nvSpPr>
          <p:cNvPr id="17" name="Rectangle 1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Rectangle 1">
            <a:extLst>
              <a:ext uri="{FF2B5EF4-FFF2-40B4-BE49-F238E27FC236}">
                <a16:creationId xmlns:a16="http://schemas.microsoft.com/office/drawing/2014/main" id="{5993F3DC-2D1D-3BDD-8632-48F41B8DC0CD}"/>
              </a:ext>
            </a:extLst>
          </p:cNvPr>
          <p:cNvSpPr>
            <a:spLocks noGrp="1" noChangeArrowheads="1"/>
          </p:cNvSpPr>
          <p:nvPr>
            <p:ph idx="1"/>
          </p:nvPr>
        </p:nvSpPr>
        <p:spPr bwMode="auto">
          <a:xfrm>
            <a:off x="648931" y="2438400"/>
            <a:ext cx="4166509" cy="37854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500" b="0" i="0" u="none" strike="noStrike" cap="none" normalizeH="0" baseline="0" dirty="0">
                <a:ln>
                  <a:noFill/>
                </a:ln>
                <a:solidFill>
                  <a:srgbClr val="EBEBEB"/>
                </a:solidFill>
                <a:effectLst/>
                <a:latin typeface="Arial" panose="020B0604020202020204" pitchFamily="34" charset="0"/>
              </a:rPr>
              <a:t>ED is the last controlled environment before transfer</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500" b="0" i="0" u="none" strike="noStrike" cap="none" normalizeH="0" baseline="0" dirty="0">
                <a:ln>
                  <a:noFill/>
                </a:ln>
                <a:solidFill>
                  <a:srgbClr val="EBEBEB"/>
                </a:solidFill>
                <a:effectLst/>
                <a:latin typeface="Arial" panose="020B0604020202020204" pitchFamily="34" charset="0"/>
              </a:rPr>
              <a:t>Empowers nurses to advocate for patient safety</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500" b="0" i="0" u="none" strike="noStrike" cap="none" normalizeH="0" baseline="0" dirty="0">
                <a:ln>
                  <a:noFill/>
                </a:ln>
                <a:solidFill>
                  <a:srgbClr val="EBEBEB"/>
                </a:solidFill>
                <a:effectLst/>
                <a:latin typeface="Arial" panose="020B0604020202020204" pitchFamily="34" charset="0"/>
              </a:rPr>
              <a:t>Aligns with </a:t>
            </a:r>
            <a:r>
              <a:rPr kumimoji="0" lang="en-US" altLang="en-US" sz="1500" i="0" u="none" strike="noStrike" cap="none" normalizeH="0" baseline="0" dirty="0">
                <a:ln>
                  <a:noFill/>
                </a:ln>
                <a:solidFill>
                  <a:srgbClr val="EBEBEB"/>
                </a:solidFill>
                <a:effectLst/>
                <a:latin typeface="Arial" panose="020B0604020202020204" pitchFamily="34" charset="0"/>
              </a:rPr>
              <a:t>AACN Healthy Work Environment &amp; QSEN competencies</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500" b="0" i="0" u="none" strike="noStrike" cap="none" normalizeH="0" baseline="0" dirty="0">
                <a:ln>
                  <a:noFill/>
                </a:ln>
                <a:solidFill>
                  <a:srgbClr val="EBEBEB"/>
                </a:solidFill>
                <a:effectLst/>
                <a:latin typeface="Arial" panose="020B0604020202020204" pitchFamily="34" charset="0"/>
              </a:rPr>
              <a:t>Promotes teamwork and interprofessional collaboration</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500" b="0" i="0" u="none" strike="noStrike" cap="none" normalizeH="0" baseline="0" dirty="0">
                <a:ln>
                  <a:noFill/>
                </a:ln>
                <a:solidFill>
                  <a:srgbClr val="EBEBEB"/>
                </a:solidFill>
                <a:effectLst/>
                <a:latin typeface="Arial" panose="020B0604020202020204" pitchFamily="34" charset="0"/>
              </a:rPr>
              <a:t>Expected outcomes:</a:t>
            </a:r>
          </a:p>
          <a:p>
            <a:pPr marL="400050" lvl="1" indent="0" defTabSz="914400" eaLnBrk="0" fontAlgn="base" hangingPunct="0">
              <a:lnSpc>
                <a:spcPct val="90000"/>
              </a:lnSpc>
              <a:spcBef>
                <a:spcPct val="0"/>
              </a:spcBef>
              <a:spcAft>
                <a:spcPts val="600"/>
              </a:spcAft>
              <a:buClrTx/>
              <a:buSzTx/>
              <a:buFontTx/>
              <a:buChar char="•"/>
            </a:pPr>
            <a:r>
              <a:rPr kumimoji="0" lang="en-US" altLang="en-US" sz="1500" b="0" i="0" u="none" strike="noStrike" cap="none" normalizeH="0" baseline="0" dirty="0">
                <a:ln>
                  <a:noFill/>
                </a:ln>
                <a:solidFill>
                  <a:srgbClr val="EBEBEB"/>
                </a:solidFill>
                <a:effectLst/>
                <a:latin typeface="Arial" panose="020B0604020202020204" pitchFamily="34" charset="0"/>
              </a:rPr>
              <a:t>↓ Rapid responses &amp; ICU transfers within 24h</a:t>
            </a:r>
          </a:p>
          <a:p>
            <a:pPr marL="400050" lvl="1" indent="0" defTabSz="914400" eaLnBrk="0" fontAlgn="base" hangingPunct="0">
              <a:lnSpc>
                <a:spcPct val="90000"/>
              </a:lnSpc>
              <a:spcBef>
                <a:spcPct val="0"/>
              </a:spcBef>
              <a:spcAft>
                <a:spcPts val="600"/>
              </a:spcAft>
              <a:buClrTx/>
              <a:buSzTx/>
              <a:buFontTx/>
              <a:buChar char="•"/>
            </a:pPr>
            <a:r>
              <a:rPr kumimoji="0" lang="en-US" altLang="en-US" sz="1500" b="0" i="0" u="none" strike="noStrike" cap="none" normalizeH="0" baseline="0" dirty="0">
                <a:ln>
                  <a:noFill/>
                </a:ln>
                <a:solidFill>
                  <a:srgbClr val="EBEBEB"/>
                </a:solidFill>
                <a:effectLst/>
                <a:latin typeface="Arial" panose="020B0604020202020204" pitchFamily="34" charset="0"/>
              </a:rPr>
              <a:t>↑ Communication accuracy &amp; RN confidence</a:t>
            </a:r>
          </a:p>
          <a:p>
            <a:pPr marL="0" marR="0" lvl="0" indent="0" defTabSz="914400" rtl="0" eaLnBrk="0" fontAlgn="base" latinLnBrk="0" hangingPunct="0">
              <a:lnSpc>
                <a:spcPct val="90000"/>
              </a:lnSpc>
              <a:spcBef>
                <a:spcPct val="0"/>
              </a:spcBef>
              <a:spcAft>
                <a:spcPts val="600"/>
              </a:spcAft>
              <a:buClrTx/>
              <a:buSzTx/>
              <a:buFontTx/>
              <a:buNone/>
              <a:tabLst/>
            </a:pPr>
            <a:endParaRPr kumimoji="0" lang="en-US" altLang="en-US" sz="1500" b="0" i="0" u="none" strike="noStrike" cap="none" normalizeH="0" baseline="0" dirty="0">
              <a:ln>
                <a:noFill/>
              </a:ln>
              <a:solidFill>
                <a:srgbClr val="EBEBEB"/>
              </a:solidFill>
              <a:effectLst/>
              <a:latin typeface="Arial" panose="020B0604020202020204" pitchFamily="34" charset="0"/>
            </a:endParaRPr>
          </a:p>
        </p:txBody>
      </p:sp>
      <p:pic>
        <p:nvPicPr>
          <p:cNvPr id="7" name="Audio 6">
            <a:extLst>
              <a:ext uri="{FF2B5EF4-FFF2-40B4-BE49-F238E27FC236}">
                <a16:creationId xmlns:a16="http://schemas.microsoft.com/office/drawing/2014/main" id="{3DE44A14-B959-7188-B4F6-F3EC8B332D1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7597313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48923"/>
    </mc:Choice>
    <mc:Fallback>
      <p:transition spd="slow" advTm="489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7ACAD2-48F0-EAE9-1108-0784C37BBBA2}"/>
              </a:ext>
            </a:extLst>
          </p:cNvPr>
          <p:cNvSpPr>
            <a:spLocks noGrp="1"/>
          </p:cNvSpPr>
          <p:nvPr>
            <p:ph type="title"/>
          </p:nvPr>
        </p:nvSpPr>
        <p:spPr>
          <a:xfrm>
            <a:off x="648929" y="1063417"/>
            <a:ext cx="3505495" cy="4675396"/>
          </a:xfrm>
        </p:spPr>
        <p:txBody>
          <a:bodyPr anchor="ctr">
            <a:normAutofit/>
          </a:bodyPr>
          <a:lstStyle/>
          <a:p>
            <a:r>
              <a:rPr lang="en-US">
                <a:solidFill>
                  <a:srgbClr val="F2F2F2"/>
                </a:solidFill>
              </a:rPr>
              <a:t>Outcome Measures </a:t>
            </a:r>
          </a:p>
        </p:txBody>
      </p:sp>
      <p:sp>
        <p:nvSpPr>
          <p:cNvPr id="11" name="Rectangle 10">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736C4481-C597-2BB9-B69A-413D4FE93E0C}"/>
              </a:ext>
            </a:extLst>
          </p:cNvPr>
          <p:cNvGraphicFramePr>
            <a:graphicFrameLocks noGrp="1"/>
          </p:cNvGraphicFramePr>
          <p:nvPr>
            <p:ph idx="1"/>
            <p:extLst>
              <p:ext uri="{D42A27DB-BD31-4B8C-83A1-F6EECF244321}">
                <p14:modId xmlns:p14="http://schemas.microsoft.com/office/powerpoint/2010/main" val="1116930353"/>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Audio 5">
            <a:extLst>
              <a:ext uri="{FF2B5EF4-FFF2-40B4-BE49-F238E27FC236}">
                <a16:creationId xmlns:a16="http://schemas.microsoft.com/office/drawing/2014/main" id="{09EEF0F5-89A6-FDB5-98B5-956FC0EF4D1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8059953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52650"/>
    </mc:Choice>
    <mc:Fallback>
      <p:transition spd="slow" advTm="526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7556D-4EE7-33BB-EBAB-9C1FFC29C65B}"/>
              </a:ext>
            </a:extLst>
          </p:cNvPr>
          <p:cNvSpPr>
            <a:spLocks noGrp="1"/>
          </p:cNvSpPr>
          <p:nvPr>
            <p:ph type="title"/>
          </p:nvPr>
        </p:nvSpPr>
        <p:spPr/>
        <p:txBody>
          <a:bodyPr/>
          <a:lstStyle/>
          <a:p>
            <a:r>
              <a:rPr lang="en-US" dirty="0"/>
              <a:t>Course Objectives </a:t>
            </a:r>
          </a:p>
        </p:txBody>
      </p:sp>
      <p:sp>
        <p:nvSpPr>
          <p:cNvPr id="3" name="Content Placeholder 2">
            <a:extLst>
              <a:ext uri="{FF2B5EF4-FFF2-40B4-BE49-F238E27FC236}">
                <a16:creationId xmlns:a16="http://schemas.microsoft.com/office/drawing/2014/main" id="{572B1B79-786F-B9B9-A6FC-C0E9CDC7226C}"/>
              </a:ext>
            </a:extLst>
          </p:cNvPr>
          <p:cNvSpPr>
            <a:spLocks noGrp="1"/>
          </p:cNvSpPr>
          <p:nvPr>
            <p:ph idx="1"/>
          </p:nvPr>
        </p:nvSpPr>
        <p:spPr/>
        <p:txBody>
          <a:bodyPr/>
          <a:lstStyle/>
          <a:p>
            <a:pPr marL="0" indent="0">
              <a:buNone/>
            </a:pPr>
            <a:r>
              <a:rPr lang="en-US" b="1" dirty="0"/>
              <a:t>1. Integrate theoretical knowledge and evidence-based practice in  	  a collaborative healthcare delivery environment.</a:t>
            </a:r>
            <a:endParaRPr lang="en-US" dirty="0"/>
          </a:p>
          <a:p>
            <a:pPr lvl="1"/>
            <a:r>
              <a:rPr lang="en-US" dirty="0"/>
              <a:t>This clinical project allowed me to apply theoretical frameworks such as patient safety, systems-based practice, and evidence-based nursing to address a critical issue (unsafe patient transfers from the ED due to overcrowding and bed shortages). Using current evidence-based research review, I developed an intervention focused on RN-led reassessment and a “safety pause” before and after transfer. This evidence-based approach required collaboration among emergency and medical-surgical teams to ensure safer patient transitions. The integration of theory and evidence guided the project’s design, ensuring that proposed solutions were grounded in research and realistic for interdisciplinary practice.</a:t>
            </a:r>
          </a:p>
          <a:p>
            <a:endParaRPr lang="en-US" dirty="0"/>
          </a:p>
        </p:txBody>
      </p:sp>
    </p:spTree>
    <p:extLst>
      <p:ext uri="{BB962C8B-B14F-4D97-AF65-F5344CB8AC3E}">
        <p14:creationId xmlns:p14="http://schemas.microsoft.com/office/powerpoint/2010/main" val="36609193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141</TotalTime>
  <Words>2771</Words>
  <Application>Microsoft Macintosh PowerPoint</Application>
  <PresentationFormat>Widescreen</PresentationFormat>
  <Paragraphs>120</Paragraphs>
  <Slides>13</Slides>
  <Notes>4</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Century Gothic</vt:lpstr>
      <vt:lpstr>Lato Extended</vt:lpstr>
      <vt:lpstr>Wingdings 3</vt:lpstr>
      <vt:lpstr>Ion</vt:lpstr>
      <vt:lpstr>ED Overcrowding &amp; Unsafe Transfers  </vt:lpstr>
      <vt:lpstr>Case Study </vt:lpstr>
      <vt:lpstr>The Problem </vt:lpstr>
      <vt:lpstr>Root Causes </vt:lpstr>
      <vt:lpstr>Proposed Intervention</vt:lpstr>
      <vt:lpstr>I-PASS Standardized Handoff </vt:lpstr>
      <vt:lpstr>Why It Matters </vt:lpstr>
      <vt:lpstr>Outcome Measures </vt:lpstr>
      <vt:lpstr>Course Objectives </vt:lpstr>
      <vt:lpstr>Course Objectives </vt:lpstr>
      <vt:lpstr>Course Objectives </vt:lpstr>
      <vt:lpstr>Course Objectives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Kristen Gordon</dc:creator>
  <cp:lastModifiedBy>Kristen Gordon</cp:lastModifiedBy>
  <cp:revision>5</cp:revision>
  <dcterms:created xsi:type="dcterms:W3CDTF">2025-10-30T20:58:25Z</dcterms:created>
  <dcterms:modified xsi:type="dcterms:W3CDTF">2025-10-31T00:07:21Z</dcterms:modified>
</cp:coreProperties>
</file>